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9" r:id="rId4"/>
  </p:sldMasterIdLst>
  <p:notesMasterIdLst>
    <p:notesMasterId r:id="rId24"/>
  </p:notesMasterIdLst>
  <p:sldIdLst>
    <p:sldId id="259" r:id="rId5"/>
    <p:sldId id="370" r:id="rId6"/>
    <p:sldId id="372" r:id="rId7"/>
    <p:sldId id="371" r:id="rId8"/>
    <p:sldId id="355" r:id="rId9"/>
    <p:sldId id="329" r:id="rId10"/>
    <p:sldId id="267" r:id="rId11"/>
    <p:sldId id="364" r:id="rId12"/>
    <p:sldId id="478" r:id="rId13"/>
    <p:sldId id="367" r:id="rId14"/>
    <p:sldId id="374" r:id="rId15"/>
    <p:sldId id="366" r:id="rId16"/>
    <p:sldId id="363" r:id="rId17"/>
    <p:sldId id="477" r:id="rId18"/>
    <p:sldId id="262" r:id="rId19"/>
    <p:sldId id="479" r:id="rId20"/>
    <p:sldId id="271" r:id="rId21"/>
    <p:sldId id="476" r:id="rId22"/>
    <p:sldId id="480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670031-C576-0EA6-21AF-53A62A1A6197}" name="Leena Vehkomäki" initials="LV" userId="S::leena.vehkomaki@mela.fi::0efc72e1-27b8-4b08-a03b-39fd996687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814"/>
    <a:srgbClr val="E65E13"/>
    <a:srgbClr val="709C35"/>
    <a:srgbClr val="703835"/>
    <a:srgbClr val="0066CC"/>
    <a:srgbClr val="007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04F25-7708-4D44-A9E5-4100D84323E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66A0C9-2540-BC40-8BAE-E9CBF5BFE6CC}">
      <dgm:prSet phldrT="[Text]" custT="1"/>
      <dgm:spPr>
        <a:solidFill>
          <a:schemeClr val="tx2"/>
        </a:solidFill>
        <a:ln>
          <a:noFill/>
        </a:ln>
      </dgm:spPr>
      <dgm:t>
        <a:bodyPr lIns="0" tIns="288000" rIns="0" bIns="0" anchor="t" anchorCtr="0"/>
        <a:lstStyle/>
        <a:p>
          <a:r>
            <a:rPr lang="fi-FI" sz="2400" b="1" noProof="0">
              <a:latin typeface="+mj-lt"/>
            </a:rPr>
            <a:t>Mela </a:t>
          </a:r>
          <a:r>
            <a:rPr lang="fi-FI" sz="2400" b="1" noProof="0" err="1">
              <a:latin typeface="+mj-lt"/>
            </a:rPr>
            <a:t>security</a:t>
          </a:r>
          <a:br>
            <a:rPr lang="fi-FI" sz="2400" b="1" noProof="0">
              <a:latin typeface="+mj-lt"/>
            </a:rPr>
          </a:br>
          <a:r>
            <a:rPr lang="en-US" sz="1800" b="0" noProof="0">
              <a:latin typeface="+mj-lt"/>
            </a:rPr>
            <a:t>for grant recipients</a:t>
          </a:r>
          <a:endParaRPr lang="fi-FI" sz="1900" b="0" noProof="0">
            <a:latin typeface="+mj-lt"/>
          </a:endParaRPr>
        </a:p>
      </dgm:t>
    </dgm:pt>
    <dgm:pt modelId="{6FBEA2FA-9D64-1A4F-8BF6-1753CFA23DA5}" type="parTrans" cxnId="{6FF2C5BA-C585-814D-AC32-76B86D5F0135}">
      <dgm:prSet/>
      <dgm:spPr/>
      <dgm:t>
        <a:bodyPr/>
        <a:lstStyle/>
        <a:p>
          <a:endParaRPr lang="en-GB"/>
        </a:p>
      </dgm:t>
    </dgm:pt>
    <dgm:pt modelId="{4A372F8C-F776-844E-9370-E7DF220D1277}" type="sibTrans" cxnId="{6FF2C5BA-C585-814D-AC32-76B86D5F0135}">
      <dgm:prSet/>
      <dgm:spPr/>
      <dgm:t>
        <a:bodyPr/>
        <a:lstStyle/>
        <a:p>
          <a:endParaRPr lang="en-GB"/>
        </a:p>
      </dgm:t>
    </dgm:pt>
    <dgm:pt modelId="{3B44B541-AA03-3741-9D94-33939251E0C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1">
              <a:solidFill>
                <a:schemeClr val="bg1"/>
              </a:solidFill>
              <a:latin typeface="+mj-lt"/>
            </a:rPr>
            <a:t>Pension cover (MYEL)</a:t>
          </a:r>
          <a:br>
            <a:rPr lang="en-US" sz="2000" b="1">
              <a:solidFill>
                <a:schemeClr val="bg1"/>
              </a:solidFill>
              <a:latin typeface="+mj-lt"/>
            </a:rPr>
          </a:br>
          <a:r>
            <a:rPr lang="en-US" sz="2000" b="0">
              <a:solidFill>
                <a:schemeClr val="bg1"/>
              </a:solidFill>
              <a:latin typeface="+mj-lt"/>
            </a:rPr>
            <a:t>Old age, disability &amp; survivors' pension, rehabilitation allowance</a:t>
          </a:r>
          <a:endParaRPr lang="fi-FI" sz="2000" b="0">
            <a:solidFill>
              <a:schemeClr val="bg1"/>
            </a:solidFill>
            <a:latin typeface="+mj-lt"/>
          </a:endParaRPr>
        </a:p>
      </dgm:t>
    </dgm:pt>
    <dgm:pt modelId="{11A40E8F-ABB4-6A41-957F-61AC7B5CF910}" type="parTrans" cxnId="{41E6F18A-6743-9B4B-BCF5-21741F6FDEA6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76A51A5-A71E-0A4B-AE96-1692C152988B}" type="sibTrans" cxnId="{41E6F18A-6743-9B4B-BCF5-21741F6FDEA6}">
      <dgm:prSet/>
      <dgm:spPr/>
      <dgm:t>
        <a:bodyPr/>
        <a:lstStyle/>
        <a:p>
          <a:endParaRPr lang="en-GB"/>
        </a:p>
      </dgm:t>
    </dgm:pt>
    <dgm:pt modelId="{65B7BA53-B9E6-7444-810B-0497E78BF57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i-FI" sz="2000" b="1" err="1">
              <a:solidFill>
                <a:schemeClr val="bg1"/>
              </a:solidFill>
              <a:latin typeface="+mj-lt"/>
            </a:rPr>
            <a:t>Accident</a:t>
          </a:r>
          <a:r>
            <a:rPr lang="fi-FI" sz="2000" b="1">
              <a:solidFill>
                <a:schemeClr val="bg1"/>
              </a:solidFill>
              <a:latin typeface="+mj-lt"/>
            </a:rPr>
            <a:t> cover (</a:t>
          </a:r>
          <a:r>
            <a:rPr lang="fi-FI" sz="2000" b="1" err="1">
              <a:solidFill>
                <a:schemeClr val="bg1"/>
              </a:solidFill>
              <a:latin typeface="+mj-lt"/>
            </a:rPr>
            <a:t>MATA</a:t>
          </a:r>
          <a:r>
            <a:rPr lang="fi-FI" sz="2000" b="1">
              <a:solidFill>
                <a:schemeClr val="bg1"/>
              </a:solidFill>
              <a:latin typeface="+mj-lt"/>
            </a:rPr>
            <a:t>)</a:t>
          </a:r>
          <a:br>
            <a:rPr lang="fi-FI" sz="2000" b="1">
              <a:solidFill>
                <a:schemeClr val="bg1"/>
              </a:solidFill>
              <a:latin typeface="+mj-lt"/>
            </a:rPr>
          </a:br>
          <a:r>
            <a:rPr lang="en-US" sz="2000">
              <a:solidFill>
                <a:schemeClr val="bg1"/>
              </a:solidFill>
              <a:latin typeface="+mj-lt"/>
            </a:rPr>
            <a:t>For work and leisure time</a:t>
          </a:r>
          <a:endParaRPr lang="fi-FI" sz="2000">
            <a:solidFill>
              <a:schemeClr val="bg1"/>
            </a:solidFill>
            <a:latin typeface="+mj-lt"/>
          </a:endParaRPr>
        </a:p>
      </dgm:t>
    </dgm:pt>
    <dgm:pt modelId="{57FBF8C3-316B-9448-B640-AED8833B8E43}" type="parTrans" cxnId="{7DB3C08A-DAE2-EC41-91D0-90ADF80897AE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2D59C8BA-447D-0B47-B2E5-691D6698B6C6}" type="sibTrans" cxnId="{7DB3C08A-DAE2-EC41-91D0-90ADF80897AE}">
      <dgm:prSet/>
      <dgm:spPr/>
      <dgm:t>
        <a:bodyPr/>
        <a:lstStyle/>
        <a:p>
          <a:endParaRPr lang="en-GB"/>
        </a:p>
      </dgm:t>
    </dgm:pt>
    <dgm:pt modelId="{4AC7B43C-8CC7-A74E-AAA8-EC5314A4AC45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i-FI" sz="2000" b="1">
              <a:solidFill>
                <a:schemeClr val="bg1"/>
              </a:solidFill>
              <a:latin typeface="+mj-lt"/>
            </a:rPr>
            <a:t>Group life </a:t>
          </a:r>
          <a:r>
            <a:rPr lang="fi-FI" sz="2000" b="1" err="1">
              <a:solidFill>
                <a:schemeClr val="bg1"/>
              </a:solidFill>
              <a:latin typeface="+mj-lt"/>
            </a:rPr>
            <a:t>insurance</a:t>
          </a:r>
          <a:r>
            <a:rPr lang="fi-FI" sz="2000" b="1">
              <a:solidFill>
                <a:schemeClr val="bg1"/>
              </a:solidFill>
              <a:latin typeface="+mj-lt"/>
            </a:rPr>
            <a:t> cover</a:t>
          </a:r>
        </a:p>
      </dgm:t>
    </dgm:pt>
    <dgm:pt modelId="{66A0028F-9BF1-D44C-ADDC-8E18B0F5096A}" type="parTrans" cxnId="{E6CF81C7-5AC1-6F41-A106-6D9EA5811DCC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93A5114F-6C76-CC43-AD61-06123D0A392A}" type="sibTrans" cxnId="{E6CF81C7-5AC1-6F41-A106-6D9EA5811DCC}">
      <dgm:prSet/>
      <dgm:spPr/>
      <dgm:t>
        <a:bodyPr/>
        <a:lstStyle/>
        <a:p>
          <a:endParaRPr lang="en-GB"/>
        </a:p>
      </dgm:t>
    </dgm:pt>
    <dgm:pt modelId="{083EAAB5-524E-F041-9592-DA01E758F21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i-FI" sz="2000" b="1" err="1">
              <a:solidFill>
                <a:schemeClr val="bg1"/>
              </a:solidFill>
              <a:latin typeface="+mj-lt"/>
            </a:rPr>
            <a:t>Work</a:t>
          </a:r>
          <a:r>
            <a:rPr lang="fi-FI" sz="2000" b="1">
              <a:solidFill>
                <a:schemeClr val="bg1"/>
              </a:solidFill>
              <a:latin typeface="+mj-lt"/>
            </a:rPr>
            <a:t> </a:t>
          </a:r>
          <a:r>
            <a:rPr lang="fi-FI" sz="2000" b="1" err="1">
              <a:solidFill>
                <a:schemeClr val="bg1"/>
              </a:solidFill>
              <a:latin typeface="+mj-lt"/>
            </a:rPr>
            <a:t>ability</a:t>
          </a:r>
          <a:r>
            <a:rPr lang="fi-FI" sz="2000" b="1">
              <a:solidFill>
                <a:schemeClr val="bg1"/>
              </a:solidFill>
              <a:latin typeface="+mj-lt"/>
            </a:rPr>
            <a:t> </a:t>
          </a:r>
          <a:r>
            <a:rPr lang="fi-FI" sz="2000" b="1" err="1">
              <a:solidFill>
                <a:schemeClr val="bg1"/>
              </a:solidFill>
              <a:latin typeface="+mj-lt"/>
            </a:rPr>
            <a:t>services</a:t>
          </a:r>
          <a:endParaRPr lang="fi-FI" sz="2000" b="1">
            <a:solidFill>
              <a:schemeClr val="bg1"/>
            </a:solidFill>
            <a:latin typeface="+mj-lt"/>
          </a:endParaRPr>
        </a:p>
      </dgm:t>
    </dgm:pt>
    <dgm:pt modelId="{2EAE5AC2-0D02-D241-9BA5-5636BC5A2C43}" type="parTrans" cxnId="{0E338D34-8081-0D46-AFF7-BBB8CAE7360D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0E9DAC38-998C-7C41-93CE-476C0CA16B1F}" type="sibTrans" cxnId="{0E338D34-8081-0D46-AFF7-BBB8CAE7360D}">
      <dgm:prSet/>
      <dgm:spPr/>
      <dgm:t>
        <a:bodyPr/>
        <a:lstStyle/>
        <a:p>
          <a:endParaRPr lang="en-GB"/>
        </a:p>
      </dgm:t>
    </dgm:pt>
    <dgm:pt modelId="{B1C6EA72-8548-DE40-B3D6-A5340BE1E5FD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i-FI" sz="2000" b="1" noProof="0">
              <a:latin typeface="+mj-lt"/>
            </a:rPr>
            <a:t>Mela </a:t>
          </a:r>
          <a:r>
            <a:rPr lang="fi-FI" sz="2000" b="1" noProof="0" err="1">
              <a:latin typeface="+mj-lt"/>
            </a:rPr>
            <a:t>sickness</a:t>
          </a:r>
          <a:r>
            <a:rPr lang="fi-FI" sz="2000" b="1" noProof="0">
              <a:latin typeface="+mj-lt"/>
            </a:rPr>
            <a:t> </a:t>
          </a:r>
          <a:r>
            <a:rPr lang="fi-FI" sz="2000" b="1" noProof="0" err="1">
              <a:latin typeface="+mj-lt"/>
            </a:rPr>
            <a:t>allowance</a:t>
          </a:r>
          <a:endParaRPr lang="fi-FI" sz="2000" b="1" noProof="0">
            <a:latin typeface="+mj-lt"/>
          </a:endParaRPr>
        </a:p>
      </dgm:t>
    </dgm:pt>
    <dgm:pt modelId="{AEBDF2CB-ABF0-9E40-902C-758A59554866}" type="parTrans" cxnId="{A71EFA7C-6D4B-2049-BC03-C9880A5E75D2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5FE35CA3-4DB9-3946-AA1D-A6C5AFCEE387}" type="sibTrans" cxnId="{A71EFA7C-6D4B-2049-BC03-C9880A5E75D2}">
      <dgm:prSet/>
      <dgm:spPr/>
      <dgm:t>
        <a:bodyPr/>
        <a:lstStyle/>
        <a:p>
          <a:endParaRPr lang="en-GB"/>
        </a:p>
      </dgm:t>
    </dgm:pt>
    <dgm:pt modelId="{42783B51-802C-6947-B7A3-0A4332857B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i-FI" sz="2000" b="1" err="1">
              <a:solidFill>
                <a:schemeClr val="bg1"/>
              </a:solidFill>
              <a:latin typeface="+mj-lt"/>
            </a:rPr>
            <a:t>Entitlement</a:t>
          </a:r>
          <a:r>
            <a:rPr lang="fi-FI" sz="2000" b="1">
              <a:solidFill>
                <a:schemeClr val="bg1"/>
              </a:solidFill>
              <a:latin typeface="+mj-lt"/>
            </a:rPr>
            <a:t> to Kela cover</a:t>
          </a:r>
          <a:br>
            <a:rPr lang="fi-FI" sz="2000" b="1">
              <a:solidFill>
                <a:schemeClr val="bg1"/>
              </a:solidFill>
              <a:latin typeface="+mj-lt"/>
            </a:rPr>
          </a:br>
          <a:r>
            <a:rPr lang="en-US" sz="2000" b="0">
              <a:solidFill>
                <a:schemeClr val="bg1"/>
              </a:solidFill>
              <a:latin typeface="+mj-lt"/>
            </a:rPr>
            <a:t>Kela sickness allowance, child benefit, parental allowance </a:t>
          </a:r>
          <a:endParaRPr lang="fi-FI" sz="2000" b="0">
            <a:solidFill>
              <a:schemeClr val="bg1"/>
            </a:solidFill>
            <a:latin typeface="+mj-lt"/>
          </a:endParaRPr>
        </a:p>
      </dgm:t>
    </dgm:pt>
    <dgm:pt modelId="{76ED227C-B424-7A4C-BF9B-4975BAC63174}" type="parTrans" cxnId="{0DFEAC41-3990-8448-BC20-0D8A1F6F554E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938A6DA-B9E8-3840-ADBA-2D8A5316BB35}" type="sibTrans" cxnId="{0DFEAC41-3990-8448-BC20-0D8A1F6F554E}">
      <dgm:prSet/>
      <dgm:spPr/>
      <dgm:t>
        <a:bodyPr/>
        <a:lstStyle/>
        <a:p>
          <a:endParaRPr lang="en-GB"/>
        </a:p>
      </dgm:t>
    </dgm:pt>
    <dgm:pt modelId="{66034F60-8C6E-9843-8421-B8B41BDD9B46}" type="pres">
      <dgm:prSet presAssocID="{3BC04F25-7708-4D44-A9E5-4100D84323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AECD5B-498D-6A4E-827B-9C7C622A437B}" type="pres">
      <dgm:prSet presAssocID="{7366A0C9-2540-BC40-8BAE-E9CBF5BFE6CC}" presName="centerShape" presStyleLbl="node0" presStyleIdx="0" presStyleCnt="1" custScaleX="154594" custScaleY="154594" custLinFactNeighborX="5079" custLinFactNeighborY="-55105"/>
      <dgm:spPr/>
    </dgm:pt>
    <dgm:pt modelId="{E83BDFD5-F96A-8248-B89A-5B184ECBEDE8}" type="pres">
      <dgm:prSet presAssocID="{11A40E8F-ABB4-6A41-957F-61AC7B5CF910}" presName="Name9" presStyleLbl="parChTrans1D2" presStyleIdx="0" presStyleCnt="6"/>
      <dgm:spPr/>
    </dgm:pt>
    <dgm:pt modelId="{044371EC-BF48-A646-8FD5-D66D7D802DB6}" type="pres">
      <dgm:prSet presAssocID="{11A40E8F-ABB4-6A41-957F-61AC7B5CF910}" presName="connTx" presStyleLbl="parChTrans1D2" presStyleIdx="0" presStyleCnt="6"/>
      <dgm:spPr/>
    </dgm:pt>
    <dgm:pt modelId="{8EE6092A-DA37-B045-BDD9-8A5A9ABB20A2}" type="pres">
      <dgm:prSet presAssocID="{3B44B541-AA03-3741-9D94-33939251E0C4}" presName="node" presStyleLbl="node1" presStyleIdx="0" presStyleCnt="6" custScaleX="255232" custScaleY="65478" custRadScaleRad="189066" custRadScaleInc="-202503">
        <dgm:presLayoutVars>
          <dgm:bulletEnabled val="1"/>
        </dgm:presLayoutVars>
      </dgm:prSet>
      <dgm:spPr>
        <a:prstGeom prst="roundRect">
          <a:avLst/>
        </a:prstGeom>
      </dgm:spPr>
    </dgm:pt>
    <dgm:pt modelId="{BF645C4B-F50C-DD4D-A445-466A1E720D0E}" type="pres">
      <dgm:prSet presAssocID="{57FBF8C3-316B-9448-B640-AED8833B8E43}" presName="Name9" presStyleLbl="parChTrans1D2" presStyleIdx="1" presStyleCnt="6"/>
      <dgm:spPr/>
    </dgm:pt>
    <dgm:pt modelId="{4D41CC45-7202-EE4A-A4A1-BDDB6C5C39D9}" type="pres">
      <dgm:prSet presAssocID="{57FBF8C3-316B-9448-B640-AED8833B8E43}" presName="connTx" presStyleLbl="parChTrans1D2" presStyleIdx="1" presStyleCnt="6"/>
      <dgm:spPr/>
    </dgm:pt>
    <dgm:pt modelId="{53FC0194-F78F-BB46-AA66-D6CCE637D981}" type="pres">
      <dgm:prSet presAssocID="{65B7BA53-B9E6-7444-810B-0497E78BF574}" presName="node" presStyleLbl="node1" presStyleIdx="1" presStyleCnt="6" custScaleX="215366" custScaleY="53840" custRadScaleRad="168350" custRadScaleInc="-497673">
        <dgm:presLayoutVars>
          <dgm:bulletEnabled val="1"/>
        </dgm:presLayoutVars>
      </dgm:prSet>
      <dgm:spPr>
        <a:prstGeom prst="roundRect">
          <a:avLst/>
        </a:prstGeom>
      </dgm:spPr>
    </dgm:pt>
    <dgm:pt modelId="{F894B2C4-E8A5-A74F-88AC-E66DF287A5D0}" type="pres">
      <dgm:prSet presAssocID="{66A0028F-9BF1-D44C-ADDC-8E18B0F5096A}" presName="Name9" presStyleLbl="parChTrans1D2" presStyleIdx="2" presStyleCnt="6"/>
      <dgm:spPr/>
    </dgm:pt>
    <dgm:pt modelId="{896D9EFD-6D85-2C4B-BF91-090DF44B4FCB}" type="pres">
      <dgm:prSet presAssocID="{66A0028F-9BF1-D44C-ADDC-8E18B0F5096A}" presName="connTx" presStyleLbl="parChTrans1D2" presStyleIdx="2" presStyleCnt="6"/>
      <dgm:spPr/>
    </dgm:pt>
    <dgm:pt modelId="{A49582D7-43D5-F446-A778-805473CB0A47}" type="pres">
      <dgm:prSet presAssocID="{4AC7B43C-8CC7-A74E-AAA8-EC5314A4AC45}" presName="node" presStyleLbl="node1" presStyleIdx="2" presStyleCnt="6" custScaleX="215366" custScaleY="39198" custRadScaleRad="177340" custRadScaleInc="-134023">
        <dgm:presLayoutVars>
          <dgm:bulletEnabled val="1"/>
        </dgm:presLayoutVars>
      </dgm:prSet>
      <dgm:spPr>
        <a:prstGeom prst="roundRect">
          <a:avLst/>
        </a:prstGeom>
      </dgm:spPr>
    </dgm:pt>
    <dgm:pt modelId="{4C7EB088-4DF7-E44B-8EB6-D62C0F1716B4}" type="pres">
      <dgm:prSet presAssocID="{76ED227C-B424-7A4C-BF9B-4975BAC63174}" presName="Name9" presStyleLbl="parChTrans1D2" presStyleIdx="3" presStyleCnt="6"/>
      <dgm:spPr/>
    </dgm:pt>
    <dgm:pt modelId="{D8B3E329-D0A7-844B-935A-4C70A64E5A83}" type="pres">
      <dgm:prSet presAssocID="{76ED227C-B424-7A4C-BF9B-4975BAC63174}" presName="connTx" presStyleLbl="parChTrans1D2" presStyleIdx="3" presStyleCnt="6"/>
      <dgm:spPr/>
    </dgm:pt>
    <dgm:pt modelId="{EA8E1843-7469-9342-9B4F-4AF7F375ECED}" type="pres">
      <dgm:prSet presAssocID="{42783B51-802C-6947-B7A3-0A4332857B26}" presName="node" presStyleLbl="node1" presStyleIdx="3" presStyleCnt="6" custScaleX="255232" custScaleY="65478" custRadScaleRad="134087" custRadScaleInc="-226713">
        <dgm:presLayoutVars>
          <dgm:bulletEnabled val="1"/>
        </dgm:presLayoutVars>
      </dgm:prSet>
      <dgm:spPr>
        <a:prstGeom prst="roundRect">
          <a:avLst/>
        </a:prstGeom>
      </dgm:spPr>
    </dgm:pt>
    <dgm:pt modelId="{879D93B3-460E-4842-B00F-E315E36721C4}" type="pres">
      <dgm:prSet presAssocID="{2EAE5AC2-0D02-D241-9BA5-5636BC5A2C43}" presName="Name9" presStyleLbl="parChTrans1D2" presStyleIdx="4" presStyleCnt="6"/>
      <dgm:spPr/>
    </dgm:pt>
    <dgm:pt modelId="{12960876-B3FC-FE4F-8951-E0055213BD5B}" type="pres">
      <dgm:prSet presAssocID="{2EAE5AC2-0D02-D241-9BA5-5636BC5A2C43}" presName="connTx" presStyleLbl="parChTrans1D2" presStyleIdx="4" presStyleCnt="6"/>
      <dgm:spPr/>
    </dgm:pt>
    <dgm:pt modelId="{1F42BF29-E237-A649-AAB3-7C2D758212A1}" type="pres">
      <dgm:prSet presAssocID="{083EAAB5-524E-F041-9592-DA01E758F216}" presName="node" presStyleLbl="node1" presStyleIdx="4" presStyleCnt="6" custScaleX="215366" custScaleY="39238" custRadScaleRad="197843" custRadScaleInc="594319">
        <dgm:presLayoutVars>
          <dgm:bulletEnabled val="1"/>
        </dgm:presLayoutVars>
      </dgm:prSet>
      <dgm:spPr>
        <a:prstGeom prst="roundRect">
          <a:avLst/>
        </a:prstGeom>
      </dgm:spPr>
    </dgm:pt>
    <dgm:pt modelId="{7BAA0F01-37CD-6C46-A0DE-566D92F4979D}" type="pres">
      <dgm:prSet presAssocID="{AEBDF2CB-ABF0-9E40-902C-758A59554866}" presName="Name9" presStyleLbl="parChTrans1D2" presStyleIdx="5" presStyleCnt="6"/>
      <dgm:spPr/>
    </dgm:pt>
    <dgm:pt modelId="{E36286D7-8C9E-E24F-9119-9E963BD3D0F4}" type="pres">
      <dgm:prSet presAssocID="{AEBDF2CB-ABF0-9E40-902C-758A59554866}" presName="connTx" presStyleLbl="parChTrans1D2" presStyleIdx="5" presStyleCnt="6"/>
      <dgm:spPr/>
    </dgm:pt>
    <dgm:pt modelId="{87415D5C-CA5E-6748-80F5-AB211B1E6880}" type="pres">
      <dgm:prSet presAssocID="{B1C6EA72-8548-DE40-B3D6-A5340BE1E5FD}" presName="node" presStyleLbl="node1" presStyleIdx="5" presStyleCnt="6" custScaleX="215366" custScaleY="39198" custRadScaleRad="94989" custRadScaleInc="-23068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F40B703-96E0-1849-8842-3116273B2ABF}" type="presOf" srcId="{AEBDF2CB-ABF0-9E40-902C-758A59554866}" destId="{7BAA0F01-37CD-6C46-A0DE-566D92F4979D}" srcOrd="0" destOrd="0" presId="urn:microsoft.com/office/officeart/2005/8/layout/radial1"/>
    <dgm:cxn modelId="{3FDF5607-032B-AC49-9D4E-11E615958987}" type="presOf" srcId="{57FBF8C3-316B-9448-B640-AED8833B8E43}" destId="{4D41CC45-7202-EE4A-A4A1-BDDB6C5C39D9}" srcOrd="1" destOrd="0" presId="urn:microsoft.com/office/officeart/2005/8/layout/radial1"/>
    <dgm:cxn modelId="{9BB41D1E-87DE-4349-AF89-A1E13E2D3380}" type="presOf" srcId="{66A0028F-9BF1-D44C-ADDC-8E18B0F5096A}" destId="{F894B2C4-E8A5-A74F-88AC-E66DF287A5D0}" srcOrd="0" destOrd="0" presId="urn:microsoft.com/office/officeart/2005/8/layout/radial1"/>
    <dgm:cxn modelId="{0E338D34-8081-0D46-AFF7-BBB8CAE7360D}" srcId="{7366A0C9-2540-BC40-8BAE-E9CBF5BFE6CC}" destId="{083EAAB5-524E-F041-9592-DA01E758F216}" srcOrd="4" destOrd="0" parTransId="{2EAE5AC2-0D02-D241-9BA5-5636BC5A2C43}" sibTransId="{0E9DAC38-998C-7C41-93CE-476C0CA16B1F}"/>
    <dgm:cxn modelId="{9A76415C-3A83-A041-8CEB-D6D5E8A0411D}" type="presOf" srcId="{7366A0C9-2540-BC40-8BAE-E9CBF5BFE6CC}" destId="{E1AECD5B-498D-6A4E-827B-9C7C622A437B}" srcOrd="0" destOrd="0" presId="urn:microsoft.com/office/officeart/2005/8/layout/radial1"/>
    <dgm:cxn modelId="{0DFEAC41-3990-8448-BC20-0D8A1F6F554E}" srcId="{7366A0C9-2540-BC40-8BAE-E9CBF5BFE6CC}" destId="{42783B51-802C-6947-B7A3-0A4332857B26}" srcOrd="3" destOrd="0" parTransId="{76ED227C-B424-7A4C-BF9B-4975BAC63174}" sibTransId="{F938A6DA-B9E8-3840-ADBA-2D8A5316BB35}"/>
    <dgm:cxn modelId="{D6E73165-881B-CA4F-9EDB-11586AF70195}" type="presOf" srcId="{AEBDF2CB-ABF0-9E40-902C-758A59554866}" destId="{E36286D7-8C9E-E24F-9119-9E963BD3D0F4}" srcOrd="1" destOrd="0" presId="urn:microsoft.com/office/officeart/2005/8/layout/radial1"/>
    <dgm:cxn modelId="{114D3053-0783-3644-8B78-D504DE5427CB}" type="presOf" srcId="{76ED227C-B424-7A4C-BF9B-4975BAC63174}" destId="{4C7EB088-4DF7-E44B-8EB6-D62C0F1716B4}" srcOrd="0" destOrd="0" presId="urn:microsoft.com/office/officeart/2005/8/layout/radial1"/>
    <dgm:cxn modelId="{D33BFA55-E2D0-8645-8364-F1A1DBC938A6}" type="presOf" srcId="{57FBF8C3-316B-9448-B640-AED8833B8E43}" destId="{BF645C4B-F50C-DD4D-A445-466A1E720D0E}" srcOrd="0" destOrd="0" presId="urn:microsoft.com/office/officeart/2005/8/layout/radial1"/>
    <dgm:cxn modelId="{A71EFA7C-6D4B-2049-BC03-C9880A5E75D2}" srcId="{7366A0C9-2540-BC40-8BAE-E9CBF5BFE6CC}" destId="{B1C6EA72-8548-DE40-B3D6-A5340BE1E5FD}" srcOrd="5" destOrd="0" parTransId="{AEBDF2CB-ABF0-9E40-902C-758A59554866}" sibTransId="{5FE35CA3-4DB9-3946-AA1D-A6C5AFCEE387}"/>
    <dgm:cxn modelId="{F794187D-455C-7C43-A310-CBC9347BF03C}" type="presOf" srcId="{2EAE5AC2-0D02-D241-9BA5-5636BC5A2C43}" destId="{12960876-B3FC-FE4F-8951-E0055213BD5B}" srcOrd="1" destOrd="0" presId="urn:microsoft.com/office/officeart/2005/8/layout/radial1"/>
    <dgm:cxn modelId="{624EB67E-1AB3-BA42-A16D-7F5BA24B313E}" type="presOf" srcId="{42783B51-802C-6947-B7A3-0A4332857B26}" destId="{EA8E1843-7469-9342-9B4F-4AF7F375ECED}" srcOrd="0" destOrd="0" presId="urn:microsoft.com/office/officeart/2005/8/layout/radial1"/>
    <dgm:cxn modelId="{7DB3C08A-DAE2-EC41-91D0-90ADF80897AE}" srcId="{7366A0C9-2540-BC40-8BAE-E9CBF5BFE6CC}" destId="{65B7BA53-B9E6-7444-810B-0497E78BF574}" srcOrd="1" destOrd="0" parTransId="{57FBF8C3-316B-9448-B640-AED8833B8E43}" sibTransId="{2D59C8BA-447D-0B47-B2E5-691D6698B6C6}"/>
    <dgm:cxn modelId="{41E6F18A-6743-9B4B-BCF5-21741F6FDEA6}" srcId="{7366A0C9-2540-BC40-8BAE-E9CBF5BFE6CC}" destId="{3B44B541-AA03-3741-9D94-33939251E0C4}" srcOrd="0" destOrd="0" parTransId="{11A40E8F-ABB4-6A41-957F-61AC7B5CF910}" sibTransId="{F76A51A5-A71E-0A4B-AE96-1692C152988B}"/>
    <dgm:cxn modelId="{97B95BA8-6889-A14B-B284-AD68C3DF738C}" type="presOf" srcId="{66A0028F-9BF1-D44C-ADDC-8E18B0F5096A}" destId="{896D9EFD-6D85-2C4B-BF91-090DF44B4FCB}" srcOrd="1" destOrd="0" presId="urn:microsoft.com/office/officeart/2005/8/layout/radial1"/>
    <dgm:cxn modelId="{85C70CA9-8F36-1F4A-BCAA-782FD06F5C9A}" type="presOf" srcId="{3B44B541-AA03-3741-9D94-33939251E0C4}" destId="{8EE6092A-DA37-B045-BDD9-8A5A9ABB20A2}" srcOrd="0" destOrd="0" presId="urn:microsoft.com/office/officeart/2005/8/layout/radial1"/>
    <dgm:cxn modelId="{83AAB7B1-C2AC-D943-A858-920A5F01B530}" type="presOf" srcId="{083EAAB5-524E-F041-9592-DA01E758F216}" destId="{1F42BF29-E237-A649-AAB3-7C2D758212A1}" srcOrd="0" destOrd="0" presId="urn:microsoft.com/office/officeart/2005/8/layout/radial1"/>
    <dgm:cxn modelId="{6FF2C5BA-C585-814D-AC32-76B86D5F0135}" srcId="{3BC04F25-7708-4D44-A9E5-4100D84323E8}" destId="{7366A0C9-2540-BC40-8BAE-E9CBF5BFE6CC}" srcOrd="0" destOrd="0" parTransId="{6FBEA2FA-9D64-1A4F-8BF6-1753CFA23DA5}" sibTransId="{4A372F8C-F776-844E-9370-E7DF220D1277}"/>
    <dgm:cxn modelId="{FBAA10BD-A0BC-A644-A320-8F6912A4A650}" type="presOf" srcId="{65B7BA53-B9E6-7444-810B-0497E78BF574}" destId="{53FC0194-F78F-BB46-AA66-D6CCE637D981}" srcOrd="0" destOrd="0" presId="urn:microsoft.com/office/officeart/2005/8/layout/radial1"/>
    <dgm:cxn modelId="{5BFED2BD-8CF8-AD44-8D22-50F8261614E4}" type="presOf" srcId="{76ED227C-B424-7A4C-BF9B-4975BAC63174}" destId="{D8B3E329-D0A7-844B-935A-4C70A64E5A83}" srcOrd="1" destOrd="0" presId="urn:microsoft.com/office/officeart/2005/8/layout/radial1"/>
    <dgm:cxn modelId="{CDD5ABBF-892D-8440-8B5F-D4F2A0184E83}" type="presOf" srcId="{11A40E8F-ABB4-6A41-957F-61AC7B5CF910}" destId="{E83BDFD5-F96A-8248-B89A-5B184ECBEDE8}" srcOrd="0" destOrd="0" presId="urn:microsoft.com/office/officeart/2005/8/layout/radial1"/>
    <dgm:cxn modelId="{B49AECC2-40B4-FF40-95FB-7AC1F324F3C6}" type="presOf" srcId="{3BC04F25-7708-4D44-A9E5-4100D84323E8}" destId="{66034F60-8C6E-9843-8421-B8B41BDD9B46}" srcOrd="0" destOrd="0" presId="urn:microsoft.com/office/officeart/2005/8/layout/radial1"/>
    <dgm:cxn modelId="{BCDE52C4-6B86-3445-A310-15DE6A70E559}" type="presOf" srcId="{11A40E8F-ABB4-6A41-957F-61AC7B5CF910}" destId="{044371EC-BF48-A646-8FD5-D66D7D802DB6}" srcOrd="1" destOrd="0" presId="urn:microsoft.com/office/officeart/2005/8/layout/radial1"/>
    <dgm:cxn modelId="{E6CF81C7-5AC1-6F41-A106-6D9EA5811DCC}" srcId="{7366A0C9-2540-BC40-8BAE-E9CBF5BFE6CC}" destId="{4AC7B43C-8CC7-A74E-AAA8-EC5314A4AC45}" srcOrd="2" destOrd="0" parTransId="{66A0028F-9BF1-D44C-ADDC-8E18B0F5096A}" sibTransId="{93A5114F-6C76-CC43-AD61-06123D0A392A}"/>
    <dgm:cxn modelId="{F9D68DDC-61BB-2540-91BC-6947EAEC6FD3}" type="presOf" srcId="{2EAE5AC2-0D02-D241-9BA5-5636BC5A2C43}" destId="{879D93B3-460E-4842-B00F-E315E36721C4}" srcOrd="0" destOrd="0" presId="urn:microsoft.com/office/officeart/2005/8/layout/radial1"/>
    <dgm:cxn modelId="{ED36A4E4-0A21-AD44-B621-7AA9B797DFE9}" type="presOf" srcId="{4AC7B43C-8CC7-A74E-AAA8-EC5314A4AC45}" destId="{A49582D7-43D5-F446-A778-805473CB0A47}" srcOrd="0" destOrd="0" presId="urn:microsoft.com/office/officeart/2005/8/layout/radial1"/>
    <dgm:cxn modelId="{90EC84FB-16C9-EB43-9B8B-160B1A22D86F}" type="presOf" srcId="{B1C6EA72-8548-DE40-B3D6-A5340BE1E5FD}" destId="{87415D5C-CA5E-6748-80F5-AB211B1E6880}" srcOrd="0" destOrd="0" presId="urn:microsoft.com/office/officeart/2005/8/layout/radial1"/>
    <dgm:cxn modelId="{F542EF4A-3D0F-6B4F-90CE-6B95450C5E29}" type="presParOf" srcId="{66034F60-8C6E-9843-8421-B8B41BDD9B46}" destId="{E1AECD5B-498D-6A4E-827B-9C7C622A437B}" srcOrd="0" destOrd="0" presId="urn:microsoft.com/office/officeart/2005/8/layout/radial1"/>
    <dgm:cxn modelId="{A6561045-5E3F-3B48-BA94-50695B89AC79}" type="presParOf" srcId="{66034F60-8C6E-9843-8421-B8B41BDD9B46}" destId="{E83BDFD5-F96A-8248-B89A-5B184ECBEDE8}" srcOrd="1" destOrd="0" presId="urn:microsoft.com/office/officeart/2005/8/layout/radial1"/>
    <dgm:cxn modelId="{1EF2B8F1-883C-4443-A5AB-4C13A1DDD096}" type="presParOf" srcId="{E83BDFD5-F96A-8248-B89A-5B184ECBEDE8}" destId="{044371EC-BF48-A646-8FD5-D66D7D802DB6}" srcOrd="0" destOrd="0" presId="urn:microsoft.com/office/officeart/2005/8/layout/radial1"/>
    <dgm:cxn modelId="{EEF553CB-2FE1-B742-BFA0-3818293E3931}" type="presParOf" srcId="{66034F60-8C6E-9843-8421-B8B41BDD9B46}" destId="{8EE6092A-DA37-B045-BDD9-8A5A9ABB20A2}" srcOrd="2" destOrd="0" presId="urn:microsoft.com/office/officeart/2005/8/layout/radial1"/>
    <dgm:cxn modelId="{299E5D26-7969-4249-9863-C387319784AB}" type="presParOf" srcId="{66034F60-8C6E-9843-8421-B8B41BDD9B46}" destId="{BF645C4B-F50C-DD4D-A445-466A1E720D0E}" srcOrd="3" destOrd="0" presId="urn:microsoft.com/office/officeart/2005/8/layout/radial1"/>
    <dgm:cxn modelId="{1357A320-CC30-7B46-9C1A-87B9EF9C2D72}" type="presParOf" srcId="{BF645C4B-F50C-DD4D-A445-466A1E720D0E}" destId="{4D41CC45-7202-EE4A-A4A1-BDDB6C5C39D9}" srcOrd="0" destOrd="0" presId="urn:microsoft.com/office/officeart/2005/8/layout/radial1"/>
    <dgm:cxn modelId="{7D2A93B9-5DB7-5147-AF76-41CEE92D4049}" type="presParOf" srcId="{66034F60-8C6E-9843-8421-B8B41BDD9B46}" destId="{53FC0194-F78F-BB46-AA66-D6CCE637D981}" srcOrd="4" destOrd="0" presId="urn:microsoft.com/office/officeart/2005/8/layout/radial1"/>
    <dgm:cxn modelId="{2D8C9BD7-E6A5-D24B-92CF-51208098BC9B}" type="presParOf" srcId="{66034F60-8C6E-9843-8421-B8B41BDD9B46}" destId="{F894B2C4-E8A5-A74F-88AC-E66DF287A5D0}" srcOrd="5" destOrd="0" presId="urn:microsoft.com/office/officeart/2005/8/layout/radial1"/>
    <dgm:cxn modelId="{5E586BCF-4FE1-FC4E-9A87-DB93B2C047C6}" type="presParOf" srcId="{F894B2C4-E8A5-A74F-88AC-E66DF287A5D0}" destId="{896D9EFD-6D85-2C4B-BF91-090DF44B4FCB}" srcOrd="0" destOrd="0" presId="urn:microsoft.com/office/officeart/2005/8/layout/radial1"/>
    <dgm:cxn modelId="{7BDC4C94-6C9D-3F49-BA5D-C699BEAE790A}" type="presParOf" srcId="{66034F60-8C6E-9843-8421-B8B41BDD9B46}" destId="{A49582D7-43D5-F446-A778-805473CB0A47}" srcOrd="6" destOrd="0" presId="urn:microsoft.com/office/officeart/2005/8/layout/radial1"/>
    <dgm:cxn modelId="{154F0DC5-7CDC-6B4A-A9E7-8E6133F36BCB}" type="presParOf" srcId="{66034F60-8C6E-9843-8421-B8B41BDD9B46}" destId="{4C7EB088-4DF7-E44B-8EB6-D62C0F1716B4}" srcOrd="7" destOrd="0" presId="urn:microsoft.com/office/officeart/2005/8/layout/radial1"/>
    <dgm:cxn modelId="{8527CC02-864F-1143-A0A1-67C14C6EBF3D}" type="presParOf" srcId="{4C7EB088-4DF7-E44B-8EB6-D62C0F1716B4}" destId="{D8B3E329-D0A7-844B-935A-4C70A64E5A83}" srcOrd="0" destOrd="0" presId="urn:microsoft.com/office/officeart/2005/8/layout/radial1"/>
    <dgm:cxn modelId="{0F0A0643-75A7-7C4E-B7A2-E2AC498A2106}" type="presParOf" srcId="{66034F60-8C6E-9843-8421-B8B41BDD9B46}" destId="{EA8E1843-7469-9342-9B4F-4AF7F375ECED}" srcOrd="8" destOrd="0" presId="urn:microsoft.com/office/officeart/2005/8/layout/radial1"/>
    <dgm:cxn modelId="{4285C9BA-BBA5-BF43-AD48-6B70C5884E56}" type="presParOf" srcId="{66034F60-8C6E-9843-8421-B8B41BDD9B46}" destId="{879D93B3-460E-4842-B00F-E315E36721C4}" srcOrd="9" destOrd="0" presId="urn:microsoft.com/office/officeart/2005/8/layout/radial1"/>
    <dgm:cxn modelId="{803E86D2-06DE-784D-86E9-FE81DC9BCCBC}" type="presParOf" srcId="{879D93B3-460E-4842-B00F-E315E36721C4}" destId="{12960876-B3FC-FE4F-8951-E0055213BD5B}" srcOrd="0" destOrd="0" presId="urn:microsoft.com/office/officeart/2005/8/layout/radial1"/>
    <dgm:cxn modelId="{FEFE2127-30F2-DB42-A704-3957F234CF66}" type="presParOf" srcId="{66034F60-8C6E-9843-8421-B8B41BDD9B46}" destId="{1F42BF29-E237-A649-AAB3-7C2D758212A1}" srcOrd="10" destOrd="0" presId="urn:microsoft.com/office/officeart/2005/8/layout/radial1"/>
    <dgm:cxn modelId="{09EF25F5-CEC9-EE44-800A-809C1033D92A}" type="presParOf" srcId="{66034F60-8C6E-9843-8421-B8B41BDD9B46}" destId="{7BAA0F01-37CD-6C46-A0DE-566D92F4979D}" srcOrd="11" destOrd="0" presId="urn:microsoft.com/office/officeart/2005/8/layout/radial1"/>
    <dgm:cxn modelId="{D39F2847-67FF-BB43-89E7-9B3C7B706E51}" type="presParOf" srcId="{7BAA0F01-37CD-6C46-A0DE-566D92F4979D}" destId="{E36286D7-8C9E-E24F-9119-9E963BD3D0F4}" srcOrd="0" destOrd="0" presId="urn:microsoft.com/office/officeart/2005/8/layout/radial1"/>
    <dgm:cxn modelId="{1890AC28-ABE0-A444-9A78-5D9851539316}" type="presParOf" srcId="{66034F60-8C6E-9843-8421-B8B41BDD9B46}" destId="{87415D5C-CA5E-6748-80F5-AB211B1E688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ECD5B-498D-6A4E-827B-9C7C622A437B}">
      <dsp:nvSpPr>
        <dsp:cNvPr id="0" name=""/>
        <dsp:cNvSpPr/>
      </dsp:nvSpPr>
      <dsp:spPr>
        <a:xfrm>
          <a:off x="4817757" y="0"/>
          <a:ext cx="2498871" cy="249887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8800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noProof="0">
              <a:latin typeface="+mj-lt"/>
            </a:rPr>
            <a:t>Mela </a:t>
          </a:r>
          <a:r>
            <a:rPr lang="fi-FI" sz="2400" b="1" kern="1200" noProof="0" err="1">
              <a:latin typeface="+mj-lt"/>
            </a:rPr>
            <a:t>security</a:t>
          </a:r>
          <a:br>
            <a:rPr lang="fi-FI" sz="2400" b="1" kern="1200" noProof="0">
              <a:latin typeface="+mj-lt"/>
            </a:rPr>
          </a:br>
          <a:r>
            <a:rPr lang="en-US" sz="1800" b="0" kern="1200" noProof="0">
              <a:latin typeface="+mj-lt"/>
            </a:rPr>
            <a:t>for grant recipients</a:t>
          </a:r>
          <a:endParaRPr lang="fi-FI" sz="1900" b="0" kern="1200" noProof="0">
            <a:latin typeface="+mj-lt"/>
          </a:endParaRPr>
        </a:p>
      </dsp:txBody>
      <dsp:txXfrm>
        <a:off x="5183708" y="365951"/>
        <a:ext cx="1766969" cy="1766969"/>
      </dsp:txXfrm>
    </dsp:sp>
    <dsp:sp modelId="{E83BDFD5-F96A-8248-B89A-5B184ECBEDE8}">
      <dsp:nvSpPr>
        <dsp:cNvPr id="0" name=""/>
        <dsp:cNvSpPr/>
      </dsp:nvSpPr>
      <dsp:spPr>
        <a:xfrm rot="11040295">
          <a:off x="4371996" y="1134053"/>
          <a:ext cx="449360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449360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85442" y="1135246"/>
        <a:ext cx="22468" cy="22468"/>
      </dsp:txXfrm>
    </dsp:sp>
    <dsp:sp modelId="{8EE6092A-DA37-B045-BDD9-8A5A9ABB20A2}">
      <dsp:nvSpPr>
        <dsp:cNvPr id="0" name=""/>
        <dsp:cNvSpPr/>
      </dsp:nvSpPr>
      <dsp:spPr>
        <a:xfrm>
          <a:off x="319729" y="462264"/>
          <a:ext cx="4125592" cy="1058392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+mj-lt"/>
            </a:rPr>
            <a:t>Pension cover (MYEL)</a:t>
          </a:r>
          <a:br>
            <a:rPr lang="en-US" sz="2000" b="1" kern="1200">
              <a:solidFill>
                <a:schemeClr val="bg1"/>
              </a:solidFill>
              <a:latin typeface="+mj-lt"/>
            </a:rPr>
          </a:br>
          <a:r>
            <a:rPr lang="en-US" sz="2000" b="0" kern="1200">
              <a:solidFill>
                <a:schemeClr val="bg1"/>
              </a:solidFill>
              <a:latin typeface="+mj-lt"/>
            </a:rPr>
            <a:t>Old age, disability &amp; survivors' pension, rehabilitation allowance</a:t>
          </a:r>
          <a:endParaRPr lang="fi-FI" sz="2000" b="0" kern="1200">
            <a:solidFill>
              <a:schemeClr val="bg1"/>
            </a:solidFill>
            <a:latin typeface="+mj-lt"/>
          </a:endParaRPr>
        </a:p>
      </dsp:txBody>
      <dsp:txXfrm>
        <a:off x="371395" y="513930"/>
        <a:ext cx="4022260" cy="955060"/>
      </dsp:txXfrm>
    </dsp:sp>
    <dsp:sp modelId="{BF645C4B-F50C-DD4D-A445-466A1E720D0E}">
      <dsp:nvSpPr>
        <dsp:cNvPr id="0" name=""/>
        <dsp:cNvSpPr/>
      </dsp:nvSpPr>
      <dsp:spPr>
        <a:xfrm rot="9382633">
          <a:off x="3095339" y="2119758"/>
          <a:ext cx="1907017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907017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4001172" y="2084509"/>
        <a:ext cx="95350" cy="95350"/>
      </dsp:txXfrm>
    </dsp:sp>
    <dsp:sp modelId="{53FC0194-F78F-BB46-AA66-D6CCE637D981}">
      <dsp:nvSpPr>
        <dsp:cNvPr id="0" name=""/>
        <dsp:cNvSpPr/>
      </dsp:nvSpPr>
      <dsp:spPr>
        <a:xfrm>
          <a:off x="570878" y="2456910"/>
          <a:ext cx="3481195" cy="870274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err="1">
              <a:solidFill>
                <a:schemeClr val="bg1"/>
              </a:solidFill>
              <a:latin typeface="+mj-lt"/>
            </a:rPr>
            <a:t>Accident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 cover (</a:t>
          </a:r>
          <a:r>
            <a:rPr lang="fi-FI" sz="2000" b="1" kern="1200" err="1">
              <a:solidFill>
                <a:schemeClr val="bg1"/>
              </a:solidFill>
              <a:latin typeface="+mj-lt"/>
            </a:rPr>
            <a:t>MATA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)</a:t>
          </a:r>
          <a:br>
            <a:rPr lang="fi-FI" sz="2000" b="1" kern="1200">
              <a:solidFill>
                <a:schemeClr val="bg1"/>
              </a:solidFill>
              <a:latin typeface="+mj-lt"/>
            </a:rPr>
          </a:br>
          <a:r>
            <a:rPr lang="en-US" sz="2000" kern="1200">
              <a:solidFill>
                <a:schemeClr val="bg1"/>
              </a:solidFill>
              <a:latin typeface="+mj-lt"/>
            </a:rPr>
            <a:t>For work and leisure time</a:t>
          </a:r>
          <a:endParaRPr lang="fi-FI" sz="2000" kern="1200">
            <a:solidFill>
              <a:schemeClr val="bg1"/>
            </a:solidFill>
            <a:latin typeface="+mj-lt"/>
          </a:endParaRPr>
        </a:p>
      </dsp:txBody>
      <dsp:txXfrm>
        <a:off x="613361" y="2499393"/>
        <a:ext cx="3396229" cy="785308"/>
      </dsp:txXfrm>
    </dsp:sp>
    <dsp:sp modelId="{F894B2C4-E8A5-A74F-88AC-E66DF287A5D0}">
      <dsp:nvSpPr>
        <dsp:cNvPr id="0" name=""/>
        <dsp:cNvSpPr/>
      </dsp:nvSpPr>
      <dsp:spPr>
        <a:xfrm rot="990058">
          <a:off x="7236188" y="1791763"/>
          <a:ext cx="1407415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407415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904710" y="1769004"/>
        <a:ext cx="70370" cy="70370"/>
      </dsp:txXfrm>
    </dsp:sp>
    <dsp:sp modelId="{A49582D7-43D5-F446-A778-805473CB0A47}">
      <dsp:nvSpPr>
        <dsp:cNvPr id="0" name=""/>
        <dsp:cNvSpPr/>
      </dsp:nvSpPr>
      <dsp:spPr>
        <a:xfrm>
          <a:off x="7785213" y="1957188"/>
          <a:ext cx="3481195" cy="633599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solidFill>
                <a:schemeClr val="bg1"/>
              </a:solidFill>
              <a:latin typeface="+mj-lt"/>
            </a:rPr>
            <a:t>Group life </a:t>
          </a:r>
          <a:r>
            <a:rPr lang="fi-FI" sz="2000" b="1" kern="1200" err="1">
              <a:solidFill>
                <a:schemeClr val="bg1"/>
              </a:solidFill>
              <a:latin typeface="+mj-lt"/>
            </a:rPr>
            <a:t>insurance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 cover</a:t>
          </a:r>
        </a:p>
      </dsp:txBody>
      <dsp:txXfrm>
        <a:off x="7816143" y="1988118"/>
        <a:ext cx="3419335" cy="571739"/>
      </dsp:txXfrm>
    </dsp:sp>
    <dsp:sp modelId="{4C7EB088-4DF7-E44B-8EB6-D62C0F1716B4}">
      <dsp:nvSpPr>
        <dsp:cNvPr id="0" name=""/>
        <dsp:cNvSpPr/>
      </dsp:nvSpPr>
      <dsp:spPr>
        <a:xfrm rot="2926619">
          <a:off x="6599051" y="2819743"/>
          <a:ext cx="1709688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709688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7411153" y="2789427"/>
        <a:ext cx="85484" cy="85484"/>
      </dsp:txXfrm>
    </dsp:sp>
    <dsp:sp modelId="{EA8E1843-7469-9342-9B4F-4AF7F375ECED}">
      <dsp:nvSpPr>
        <dsp:cNvPr id="0" name=""/>
        <dsp:cNvSpPr/>
      </dsp:nvSpPr>
      <dsp:spPr>
        <a:xfrm>
          <a:off x="6406800" y="3462259"/>
          <a:ext cx="4125592" cy="1058392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err="1">
              <a:solidFill>
                <a:schemeClr val="bg1"/>
              </a:solidFill>
              <a:latin typeface="+mj-lt"/>
            </a:rPr>
            <a:t>Entitlement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 to Kela cover</a:t>
          </a:r>
          <a:br>
            <a:rPr lang="fi-FI" sz="2000" b="1" kern="1200">
              <a:solidFill>
                <a:schemeClr val="bg1"/>
              </a:solidFill>
              <a:latin typeface="+mj-lt"/>
            </a:rPr>
          </a:br>
          <a:r>
            <a:rPr lang="en-US" sz="2000" b="0" kern="1200">
              <a:solidFill>
                <a:schemeClr val="bg1"/>
              </a:solidFill>
              <a:latin typeface="+mj-lt"/>
            </a:rPr>
            <a:t>Kela sickness allowance, child benefit, parental allowance </a:t>
          </a:r>
          <a:endParaRPr lang="fi-FI" sz="2000" b="0" kern="1200">
            <a:solidFill>
              <a:schemeClr val="bg1"/>
            </a:solidFill>
            <a:latin typeface="+mj-lt"/>
          </a:endParaRPr>
        </a:p>
      </dsp:txBody>
      <dsp:txXfrm>
        <a:off x="6458466" y="3513925"/>
        <a:ext cx="4022260" cy="955060"/>
      </dsp:txXfrm>
    </dsp:sp>
    <dsp:sp modelId="{879D93B3-460E-4842-B00F-E315E36721C4}">
      <dsp:nvSpPr>
        <dsp:cNvPr id="0" name=""/>
        <dsp:cNvSpPr/>
      </dsp:nvSpPr>
      <dsp:spPr>
        <a:xfrm rot="21085373">
          <a:off x="7298404" y="993984"/>
          <a:ext cx="760128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760128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59465" y="987407"/>
        <a:ext cx="38006" cy="38006"/>
      </dsp:txXfrm>
    </dsp:sp>
    <dsp:sp modelId="{1F42BF29-E237-A649-AAB3-7C2D758212A1}">
      <dsp:nvSpPr>
        <dsp:cNvPr id="0" name=""/>
        <dsp:cNvSpPr/>
      </dsp:nvSpPr>
      <dsp:spPr>
        <a:xfrm>
          <a:off x="7654459" y="430379"/>
          <a:ext cx="3481195" cy="634246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err="1">
              <a:solidFill>
                <a:schemeClr val="bg1"/>
              </a:solidFill>
              <a:latin typeface="+mj-lt"/>
            </a:rPr>
            <a:t>Work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 </a:t>
          </a:r>
          <a:r>
            <a:rPr lang="fi-FI" sz="2000" b="1" kern="1200" err="1">
              <a:solidFill>
                <a:schemeClr val="bg1"/>
              </a:solidFill>
              <a:latin typeface="+mj-lt"/>
            </a:rPr>
            <a:t>ability</a:t>
          </a:r>
          <a:r>
            <a:rPr lang="fi-FI" sz="2000" b="1" kern="1200">
              <a:solidFill>
                <a:schemeClr val="bg1"/>
              </a:solidFill>
              <a:latin typeface="+mj-lt"/>
            </a:rPr>
            <a:t> </a:t>
          </a:r>
          <a:r>
            <a:rPr lang="fi-FI" sz="2000" b="1" kern="1200" err="1">
              <a:solidFill>
                <a:schemeClr val="bg1"/>
              </a:solidFill>
              <a:latin typeface="+mj-lt"/>
            </a:rPr>
            <a:t>services</a:t>
          </a:r>
          <a:endParaRPr lang="fi-FI" sz="2000" b="1" kern="1200">
            <a:solidFill>
              <a:schemeClr val="bg1"/>
            </a:solidFill>
            <a:latin typeface="+mj-lt"/>
          </a:endParaRPr>
        </a:p>
      </dsp:txBody>
      <dsp:txXfrm>
        <a:off x="7685420" y="461340"/>
        <a:ext cx="3419273" cy="572324"/>
      </dsp:txXfrm>
    </dsp:sp>
    <dsp:sp modelId="{7BAA0F01-37CD-6C46-A0DE-566D92F4979D}">
      <dsp:nvSpPr>
        <dsp:cNvPr id="0" name=""/>
        <dsp:cNvSpPr/>
      </dsp:nvSpPr>
      <dsp:spPr>
        <a:xfrm rot="7251777">
          <a:off x="4049944" y="3090370"/>
          <a:ext cx="1819322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819322" y="12426"/>
              </a:lnTo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4914123" y="3057314"/>
        <a:ext cx="90966" cy="90966"/>
      </dsp:txXfrm>
    </dsp:sp>
    <dsp:sp modelId="{87415D5C-CA5E-6748-80F5-AB211B1E6880}">
      <dsp:nvSpPr>
        <dsp:cNvPr id="0" name=""/>
        <dsp:cNvSpPr/>
      </dsp:nvSpPr>
      <dsp:spPr>
        <a:xfrm>
          <a:off x="2564152" y="3881790"/>
          <a:ext cx="3481195" cy="633599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>
              <a:latin typeface="+mj-lt"/>
            </a:rPr>
            <a:t>Mela </a:t>
          </a:r>
          <a:r>
            <a:rPr lang="fi-FI" sz="2000" b="1" kern="1200" noProof="0" err="1">
              <a:latin typeface="+mj-lt"/>
            </a:rPr>
            <a:t>sickness</a:t>
          </a:r>
          <a:r>
            <a:rPr lang="fi-FI" sz="2000" b="1" kern="1200" noProof="0">
              <a:latin typeface="+mj-lt"/>
            </a:rPr>
            <a:t> </a:t>
          </a:r>
          <a:r>
            <a:rPr lang="fi-FI" sz="2000" b="1" kern="1200" noProof="0" err="1">
              <a:latin typeface="+mj-lt"/>
            </a:rPr>
            <a:t>allowance</a:t>
          </a:r>
          <a:endParaRPr lang="fi-FI" sz="2000" b="1" kern="1200" noProof="0">
            <a:latin typeface="+mj-lt"/>
          </a:endParaRPr>
        </a:p>
      </dsp:txBody>
      <dsp:txXfrm>
        <a:off x="2595082" y="3912720"/>
        <a:ext cx="3419335" cy="57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DCC45-74F8-C748-A43F-95AC1E2E57A9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14BD-FADA-C84E-8595-0C3609A36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7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49CD9-3FCA-4FD9-8024-C460D379AD5D}" type="slidenum">
              <a:rPr lang="fi-FI" smtClean="0">
                <a:latin typeface="Times New Roman" charset="0"/>
              </a:rPr>
              <a:pPr/>
              <a:t>2</a:t>
            </a:fld>
            <a:endParaRPr lang="fi-FI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56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A4E6-272D-4863-9273-987DE77A53E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91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ASEMOINTI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814BD-FADA-C84E-8595-0C3609A3657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  <a:p>
            <a:pPr lvl="0"/>
            <a:endParaRPr lang="fi-FI" b="0" i="0">
              <a:effectLst/>
              <a:latin typeface="+mj-lt"/>
            </a:endParaRPr>
          </a:p>
          <a:p>
            <a:endParaRPr lang="fi-FI" b="0" i="0">
              <a:effectLst/>
              <a:latin typeface="+mj-lt"/>
            </a:endParaRPr>
          </a:p>
          <a:p>
            <a:pPr lvl="0"/>
            <a:endParaRPr lang="fi-FI" b="0" i="0">
              <a:effectLst/>
              <a:latin typeface="+mj-lt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814BD-FADA-C84E-8595-0C3609A3657C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96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Kelan sairauspäiväraha diassa laskenut viime vuodesta 75-&gt;68. Mela-sairauspäiväraha on 63 e/pv // 2025 maksut MYEL 4216,6, </a:t>
            </a:r>
            <a:r>
              <a:rPr lang="fi-FI" dirty="0" err="1"/>
              <a:t>MATA</a:t>
            </a:r>
            <a:r>
              <a:rPr lang="fi-FI" dirty="0"/>
              <a:t> 31,54 ja ryhmähenki 6</a:t>
            </a:r>
          </a:p>
          <a:p>
            <a:r>
              <a:rPr lang="fi-FI" dirty="0" err="1">
                <a:ea typeface="Calibri"/>
                <a:cs typeface="Calibri"/>
              </a:rPr>
              <a:t>Klean</a:t>
            </a:r>
            <a:r>
              <a:rPr lang="fi-FI" dirty="0">
                <a:ea typeface="Calibri"/>
                <a:cs typeface="Calibri"/>
              </a:rPr>
              <a:t> maksut 1.9% 2025</a:t>
            </a: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814BD-FADA-C84E-8595-0C3609A3657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36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94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/>
              <a:t>Vuodessa 360 päivää ja kk 30 // indeksi korotus vuosittain 12kk 32.400 </a:t>
            </a:r>
            <a:r>
              <a:rPr lang="fi-FI" err="1"/>
              <a:t>ekana</a:t>
            </a:r>
            <a:r>
              <a:rPr lang="fi-FI"/>
              <a:t> vuonna // ½-vuotinen 16.200 -&gt; 32.400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814BD-FADA-C84E-8595-0C3609A3657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0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76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52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991A6-231F-4993-9A96-AC0AF9B23BE0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1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MelaApuraha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juurevajoukko/" TargetMode="External"/><Relationship Id="rId11" Type="http://schemas.openxmlformats.org/officeDocument/2006/relationships/hyperlink" Target="https://www.youtube.com/user/MelaTurva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MelaTurva/" TargetMode="External"/><Relationship Id="rId9" Type="http://schemas.openxmlformats.org/officeDocument/2006/relationships/hyperlink" Target="https://twitter.com/Melaviestinta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pu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 userDrawn="1"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818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syk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228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ha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593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di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512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ti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626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ta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080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puhe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431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kdia kev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697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älitä viljelijä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 userDrawn="1"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rgbClr val="70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2A4A37-C07D-0372-7891-29B33ACD3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  <p:pic>
        <p:nvPicPr>
          <p:cNvPr id="2" name="Picture 1" descr="Välitä viljelijästä -tunnus">
            <a:extLst>
              <a:ext uri="{FF2B5EF4-FFF2-40B4-BE49-F238E27FC236}">
                <a16:creationId xmlns:a16="http://schemas.microsoft.com/office/drawing/2014/main" id="{85935E02-1ADD-806C-989E-266AFA25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9" y="199136"/>
            <a:ext cx="2145301" cy="10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985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72ACD3D7-A6B4-AB1F-5763-F689A3152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09" y="240204"/>
            <a:ext cx="11407140" cy="915608"/>
          </a:xfrm>
        </p:spPr>
        <p:txBody>
          <a:bodyPr/>
          <a:lstStyle>
            <a:lvl1pPr>
              <a:defRPr b="0" i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EAF23-1CF8-04E0-EB01-4EE4500D2C26}"/>
              </a:ext>
            </a:extLst>
          </p:cNvPr>
          <p:cNvCxnSpPr>
            <a:cxnSpLocks/>
          </p:cNvCxnSpPr>
          <p:nvPr userDrawn="1"/>
        </p:nvCxnSpPr>
        <p:spPr>
          <a:xfrm>
            <a:off x="-5257" y="1229344"/>
            <a:ext cx="1219725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3ADD8C90-BD72-0F48-9906-F18A5FC355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819" y="1560458"/>
            <a:ext cx="11407140" cy="4562931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4"/>
              </a:buClr>
              <a:defRPr lang="fi-FI" dirty="0"/>
            </a:lvl1pPr>
            <a:lvl2pPr>
              <a:buClr>
                <a:schemeClr val="accent4"/>
              </a:buClr>
              <a:defRPr lang="fi-FI" dirty="0"/>
            </a:lvl2pPr>
            <a:lvl3pPr>
              <a:buClr>
                <a:schemeClr val="accent4"/>
              </a:buClr>
              <a:defRPr lang="fi-FI" dirty="0"/>
            </a:lvl3pPr>
          </a:lstStyle>
          <a:p>
            <a:pPr lvl="0"/>
            <a:r>
              <a:rPr lang="fi-FI"/>
              <a:t>Lisää teksti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6D8C0-47B9-704F-982E-27ED57B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E8BA5-FDAA-7042-84CB-0A189968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F854-004B-46AF-B0C2-BCF606787B41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3C0EB1-3AEC-F24B-B866-1FD4861F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12" descr="Melan logo">
            <a:extLst>
              <a:ext uri="{FF2B5EF4-FFF2-40B4-BE49-F238E27FC236}">
                <a16:creationId xmlns:a16="http://schemas.microsoft.com/office/drawing/2014/main" id="{A0C4F1B2-880A-C251-4CB7-3E5C8241B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30727" y="6278879"/>
            <a:ext cx="1181122" cy="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ja_sisalto_pall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344432-9760-5F44-84C6-FF931F31A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09" y="240204"/>
            <a:ext cx="11407140" cy="915608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i-FI"/>
              <a:t>Lisää otsikko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EAF23-1CF8-04E0-EB01-4EE4500D2C26}"/>
              </a:ext>
            </a:extLst>
          </p:cNvPr>
          <p:cNvCxnSpPr>
            <a:cxnSpLocks/>
          </p:cNvCxnSpPr>
          <p:nvPr userDrawn="1"/>
        </p:nvCxnSpPr>
        <p:spPr>
          <a:xfrm>
            <a:off x="-5257" y="1229344"/>
            <a:ext cx="1219725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3ADD8C90-BD72-0F48-9906-F18A5FC355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819" y="1560458"/>
            <a:ext cx="11407140" cy="4562935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4"/>
              </a:buClr>
              <a:defRPr lang="fi-FI" dirty="0"/>
            </a:lvl1pPr>
            <a:lvl2pPr>
              <a:buClr>
                <a:schemeClr val="accent4"/>
              </a:buClr>
              <a:defRPr lang="fi-FI" dirty="0"/>
            </a:lvl2pPr>
            <a:lvl3pPr>
              <a:buClr>
                <a:schemeClr val="accent4"/>
              </a:buClr>
              <a:defRPr lang="fi-FI" dirty="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6D8C0-47B9-704F-982E-27ED57B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E8BA5-FDAA-7042-84CB-0A189968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2D53-4D5D-4FBF-BE19-7DBCE1DDB2AC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3C0EB1-3AEC-F24B-B866-1FD4861F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12" descr="Melan logo">
            <a:extLst>
              <a:ext uri="{FF2B5EF4-FFF2-40B4-BE49-F238E27FC236}">
                <a16:creationId xmlns:a16="http://schemas.microsoft.com/office/drawing/2014/main" id="{A0C4F1B2-880A-C251-4CB7-3E5C8241B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30727" y="6278879"/>
            <a:ext cx="1181122" cy="438931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461462B4-F0B1-01F2-72BE-595C74037695}"/>
              </a:ext>
            </a:extLst>
          </p:cNvPr>
          <p:cNvSpPr txBox="1">
            <a:spLocks/>
          </p:cNvSpPr>
          <p:nvPr userDrawn="1"/>
        </p:nvSpPr>
        <p:spPr>
          <a:xfrm>
            <a:off x="9576336" y="159911"/>
            <a:ext cx="2112962" cy="2114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  <a:prstDash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fi-FI" sz="20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0BEF8E89-AC9D-65EC-BD3A-19A547E781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5677" y="550335"/>
            <a:ext cx="2070100" cy="165576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7529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trak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781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ja_sisalto_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344432-9760-5F44-84C6-FF931F31A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09" y="240204"/>
            <a:ext cx="11407140" cy="915608"/>
          </a:xfrm>
        </p:spPr>
        <p:txBody>
          <a:bodyPr/>
          <a:lstStyle>
            <a:lvl1pPr>
              <a:defRPr b="0"/>
            </a:lvl1pPr>
          </a:lstStyle>
          <a:p>
            <a:r>
              <a:rPr lang="fi-FI"/>
              <a:t>Lisää otsikko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EAF23-1CF8-04E0-EB01-4EE4500D2C26}"/>
              </a:ext>
            </a:extLst>
          </p:cNvPr>
          <p:cNvCxnSpPr>
            <a:cxnSpLocks/>
          </p:cNvCxnSpPr>
          <p:nvPr userDrawn="1"/>
        </p:nvCxnSpPr>
        <p:spPr>
          <a:xfrm>
            <a:off x="-5257" y="1229344"/>
            <a:ext cx="1219725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3ADD8C90-BD72-0F48-9906-F18A5FC355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818" y="1560458"/>
            <a:ext cx="5700181" cy="4521840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4"/>
              </a:buClr>
              <a:defRPr lang="fi-FI" dirty="0"/>
            </a:lvl1pPr>
            <a:lvl2pPr>
              <a:buClr>
                <a:schemeClr val="accent4"/>
              </a:buClr>
              <a:defRPr lang="fi-FI" dirty="0"/>
            </a:lvl2pPr>
            <a:lvl3pPr>
              <a:buClr>
                <a:schemeClr val="accent4"/>
              </a:buClr>
              <a:defRPr lang="fi-FI" dirty="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385D966-8593-4EE5-7770-D14822BE4C4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63600" y="1560458"/>
            <a:ext cx="5432581" cy="4521840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4"/>
              </a:buClr>
              <a:defRPr lang="fi-FI" dirty="0"/>
            </a:lvl1pPr>
            <a:lvl2pPr>
              <a:buClr>
                <a:schemeClr val="accent4"/>
              </a:buClr>
              <a:defRPr lang="fi-FI" dirty="0"/>
            </a:lvl2pPr>
            <a:lvl3pPr>
              <a:buClr>
                <a:schemeClr val="accent4"/>
              </a:buClr>
              <a:defRPr lang="fi-FI" dirty="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6D8C0-47B9-704F-982E-27ED57B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E8BA5-FDAA-7042-84CB-0A189968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218-8083-4D00-8D0E-9289F981503C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3C0EB1-3AEC-F24B-B866-1FD4861F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12" descr="Melan logo">
            <a:extLst>
              <a:ext uri="{FF2B5EF4-FFF2-40B4-BE49-F238E27FC236}">
                <a16:creationId xmlns:a16="http://schemas.microsoft.com/office/drawing/2014/main" id="{A0C4F1B2-880A-C251-4CB7-3E5C8241B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30727" y="6278879"/>
            <a:ext cx="1181122" cy="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 tai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CC44C-8B6F-F54A-AF23-10B46C40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19" y="195333"/>
            <a:ext cx="11407140" cy="619175"/>
          </a:xfrm>
        </p:spPr>
        <p:txBody>
          <a:bodyPr>
            <a:noAutofit/>
          </a:bodyPr>
          <a:lstStyle>
            <a:lvl1pPr algn="ctr">
              <a:defRPr sz="2400" b="0" i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CAE99D-C5E6-2C40-8B35-71CDCC7D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E44B-FD29-4B8E-BFBD-EE5068EB55BD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BD8A97-7C8D-B548-BFFC-C5188CC1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BBED4B-ED5B-364E-8A35-808A086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C1081140-B03D-4922-9AFD-216A4332FF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819" y="976342"/>
            <a:ext cx="11407140" cy="5406411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4"/>
              </a:buClr>
              <a:defRPr lang="fi-FI" dirty="0"/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1746982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CC44C-8B6F-F54A-AF23-10B46C40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19" y="195333"/>
            <a:ext cx="11407140" cy="619175"/>
          </a:xfrm>
        </p:spPr>
        <p:txBody>
          <a:bodyPr>
            <a:noAutofit/>
          </a:bodyPr>
          <a:lstStyle>
            <a:lvl1pPr algn="ctr">
              <a:defRPr sz="2400" b="0" i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CAE99D-C5E6-2C40-8B35-71CDCC7D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E44B-FD29-4B8E-BFBD-EE5068EB55BD}" type="datetime1">
              <a:rPr lang="fi-FI" smtClean="0"/>
              <a:t>9.2.2026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BD8A97-7C8D-B548-BFFC-C5188CC1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BBED4B-ED5B-364E-8A35-808A086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96923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iotsikko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783B14-6F89-8B45-6C9E-FD95AD832E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824644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tähän kuva tiedostoista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 userDrawn="1"/>
        </p:nvSpPr>
        <p:spPr>
          <a:xfrm>
            <a:off x="0" y="4824645"/>
            <a:ext cx="12192000" cy="866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66781"/>
            <a:ext cx="12192000" cy="80028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12" descr="Melan logo">
            <a:extLst>
              <a:ext uri="{FF2B5EF4-FFF2-40B4-BE49-F238E27FC236}">
                <a16:creationId xmlns:a16="http://schemas.microsoft.com/office/drawing/2014/main" id="{96BAE1C4-CBA4-AB53-D1C5-99CCDF642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30727" y="6278879"/>
            <a:ext cx="1181122" cy="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03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6">
            <a:extLst>
              <a:ext uri="{FF2B5EF4-FFF2-40B4-BE49-F238E27FC236}">
                <a16:creationId xmlns:a16="http://schemas.microsoft.com/office/drawing/2014/main" id="{29245A43-2D90-53B1-3249-F1D9FE76F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884A90E-336B-14C2-9E83-FFA7DB23D0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7DDB41A0-6064-1341-C176-C0934462B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2672"/>
            <a:ext cx="12192000" cy="63062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4" name="Ellipsi 17">
            <a:extLst>
              <a:ext uri="{FF2B5EF4-FFF2-40B4-BE49-F238E27FC236}">
                <a16:creationId xmlns:a16="http://schemas.microsoft.com/office/drawing/2014/main" id="{D611B073-5E96-A56C-CB10-8492537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214" y="598764"/>
            <a:ext cx="2450898" cy="24508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6818DF4-2A91-567B-43B9-757A04959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536" y="1200040"/>
            <a:ext cx="20701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8" name="Ellipsi 17">
            <a:extLst>
              <a:ext uri="{FF2B5EF4-FFF2-40B4-BE49-F238E27FC236}">
                <a16:creationId xmlns:a16="http://schemas.microsoft.com/office/drawing/2014/main" id="{1DE63280-2270-2BFE-82A1-940BF00E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1065" y="598764"/>
            <a:ext cx="2023435" cy="20234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1707C63F-69BF-3FAC-6DC3-36310FB95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1065" y="1119004"/>
            <a:ext cx="20701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Ellipsi 17">
            <a:extLst>
              <a:ext uri="{FF2B5EF4-FFF2-40B4-BE49-F238E27FC236}">
                <a16:creationId xmlns:a16="http://schemas.microsoft.com/office/drawing/2014/main" id="{A032CC51-1378-D29F-1626-C8C5CCFE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324" y="766248"/>
            <a:ext cx="2900449" cy="290044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C5CA5CF6-5F52-22C4-10BB-8EA7203C8D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7498" y="1465722"/>
            <a:ext cx="20701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</a:t>
            </a:r>
          </a:p>
        </p:txBody>
      </p:sp>
      <p:pic>
        <p:nvPicPr>
          <p:cNvPr id="8" name="Kuva 12" descr="Melan logo">
            <a:extLst>
              <a:ext uri="{FF2B5EF4-FFF2-40B4-BE49-F238E27FC236}">
                <a16:creationId xmlns:a16="http://schemas.microsoft.com/office/drawing/2014/main" id="{A9D9E7CC-D7DE-BD2A-AE01-9F3B1DBFD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30727" y="6278879"/>
            <a:ext cx="1181122" cy="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9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9607193F-15F2-2118-79C7-E20CDC61F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09" y="1752890"/>
            <a:ext cx="11407140" cy="915608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Lisää otsikko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9F2F8B-78AA-C063-CB1F-103D8299FFBA}"/>
              </a:ext>
            </a:extLst>
          </p:cNvPr>
          <p:cNvCxnSpPr>
            <a:cxnSpLocks/>
          </p:cNvCxnSpPr>
          <p:nvPr/>
        </p:nvCxnSpPr>
        <p:spPr>
          <a:xfrm>
            <a:off x="-5257" y="1229344"/>
            <a:ext cx="1219725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tsikko 3">
            <a:extLst>
              <a:ext uri="{FF2B5EF4-FFF2-40B4-BE49-F238E27FC236}">
                <a16:creationId xmlns:a16="http://schemas.microsoft.com/office/drawing/2014/main" id="{34FCF316-CB4E-7146-BDD4-2F5289668FEF}"/>
              </a:ext>
            </a:extLst>
          </p:cNvPr>
          <p:cNvSpPr txBox="1">
            <a:spLocks/>
          </p:cNvSpPr>
          <p:nvPr userDrawn="1"/>
        </p:nvSpPr>
        <p:spPr>
          <a:xfrm>
            <a:off x="438042" y="4714344"/>
            <a:ext cx="11407140" cy="503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i-FI" b="0" err="1">
                <a:solidFill>
                  <a:schemeClr val="tx2"/>
                </a:solidFill>
                <a:latin typeface="+mj-lt"/>
              </a:rPr>
              <a:t>Follow</a:t>
            </a:r>
            <a:r>
              <a:rPr lang="fi-FI" b="0">
                <a:solidFill>
                  <a:schemeClr val="tx2"/>
                </a:solidFill>
                <a:latin typeface="+mj-lt"/>
              </a:rPr>
              <a:t> us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6C59F9-8F55-4006-3E33-8B64D8098335}"/>
              </a:ext>
            </a:extLst>
          </p:cNvPr>
          <p:cNvCxnSpPr>
            <a:cxnSpLocks/>
          </p:cNvCxnSpPr>
          <p:nvPr userDrawn="1"/>
        </p:nvCxnSpPr>
        <p:spPr>
          <a:xfrm>
            <a:off x="-5257" y="5165240"/>
            <a:ext cx="12197257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2" descr="Melan logo">
            <a:extLst>
              <a:ext uri="{FF2B5EF4-FFF2-40B4-BE49-F238E27FC236}">
                <a16:creationId xmlns:a16="http://schemas.microsoft.com/office/drawing/2014/main" id="{A20C4597-C35D-AECA-CC1D-EF6EB4246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27304" y="5688397"/>
            <a:ext cx="1181122" cy="438931"/>
          </a:xfrm>
          <a:prstGeom prst="rect">
            <a:avLst/>
          </a:prstGeom>
        </p:spPr>
      </p:pic>
      <p:sp>
        <p:nvSpPr>
          <p:cNvPr id="14" name="Ellipsi 11">
            <a:extLst>
              <a:ext uri="{FF2B5EF4-FFF2-40B4-BE49-F238E27FC236}">
                <a16:creationId xmlns:a16="http://schemas.microsoft.com/office/drawing/2014/main" id="{E6B38FA7-F8C7-9918-C598-254CBBE3A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50000" y="5523450"/>
            <a:ext cx="340118" cy="34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pic>
        <p:nvPicPr>
          <p:cNvPr id="15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A805CB-37F9-BF39-3244-27D1B3B6D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042" y="5600896"/>
            <a:ext cx="337449" cy="346100"/>
          </a:xfrm>
          <a:prstGeom prst="rect">
            <a:avLst/>
          </a:prstGeom>
        </p:spPr>
      </p:pic>
      <p:sp>
        <p:nvSpPr>
          <p:cNvPr id="17" name="Tekstiruutu 26">
            <a:extLst>
              <a:ext uri="{FF2B5EF4-FFF2-40B4-BE49-F238E27FC236}">
                <a16:creationId xmlns:a16="http://schemas.microsoft.com/office/drawing/2014/main" id="{BC358925-F4ED-6DA2-EBDB-EEB8F04EDB1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0505" y="5527050"/>
            <a:ext cx="234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Melan Juureva joukko</a:t>
            </a:r>
            <a:endParaRPr lang="fi-FI" sz="1800" b="1">
              <a:solidFill>
                <a:schemeClr val="tx2"/>
              </a:solidFill>
            </a:endParaRPr>
          </a:p>
        </p:txBody>
      </p:sp>
      <p:sp>
        <p:nvSpPr>
          <p:cNvPr id="20" name="Ellipsi 11">
            <a:extLst>
              <a:ext uri="{FF2B5EF4-FFF2-40B4-BE49-F238E27FC236}">
                <a16:creationId xmlns:a16="http://schemas.microsoft.com/office/drawing/2014/main" id="{734687FA-6CBB-3128-59AF-9CC3A44CB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322176" y="5523450"/>
            <a:ext cx="340118" cy="34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pic>
        <p:nvPicPr>
          <p:cNvPr id="21" name="Picture 10" descr="Icon&#10;&#10;Description automatically generated">
            <a:extLst>
              <a:ext uri="{FF2B5EF4-FFF2-40B4-BE49-F238E27FC236}">
                <a16:creationId xmlns:a16="http://schemas.microsoft.com/office/drawing/2014/main" id="{F379309A-1591-5D2D-9A04-672C3A4D50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8381" y="5581606"/>
            <a:ext cx="216311" cy="216311"/>
          </a:xfrm>
          <a:prstGeom prst="rect">
            <a:avLst/>
          </a:prstGeom>
        </p:spPr>
      </p:pic>
      <p:sp>
        <p:nvSpPr>
          <p:cNvPr id="22" name="Tekstiruutu 27">
            <a:extLst>
              <a:ext uri="{FF2B5EF4-FFF2-40B4-BE49-F238E27FC236}">
                <a16:creationId xmlns:a16="http://schemas.microsoft.com/office/drawing/2014/main" id="{1FEB8C76-7D3D-9D3F-154A-FED18D93D6D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637412" y="5527050"/>
            <a:ext cx="192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@juurevajoukko</a:t>
            </a:r>
            <a:endParaRPr lang="fi-FI" sz="1800" b="1">
              <a:solidFill>
                <a:schemeClr val="tx2"/>
              </a:solidFill>
            </a:endParaRPr>
          </a:p>
        </p:txBody>
      </p:sp>
      <p:sp>
        <p:nvSpPr>
          <p:cNvPr id="23" name="Ellipsi 11">
            <a:extLst>
              <a:ext uri="{FF2B5EF4-FFF2-40B4-BE49-F238E27FC236}">
                <a16:creationId xmlns:a16="http://schemas.microsoft.com/office/drawing/2014/main" id="{B6422109-08A6-B68D-3F2B-B10274F9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50000" y="6178650"/>
            <a:ext cx="340118" cy="34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pic>
        <p:nvPicPr>
          <p:cNvPr id="24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4AAAB4-032B-A65C-F26F-17D2AE3A1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245" y="6267214"/>
            <a:ext cx="337449" cy="346100"/>
          </a:xfrm>
          <a:prstGeom prst="rect">
            <a:avLst/>
          </a:prstGeom>
        </p:spPr>
      </p:pic>
      <p:sp>
        <p:nvSpPr>
          <p:cNvPr id="25" name="Tekstiruutu 29">
            <a:extLst>
              <a:ext uri="{FF2B5EF4-FFF2-40B4-BE49-F238E27FC236}">
                <a16:creationId xmlns:a16="http://schemas.microsoft.com/office/drawing/2014/main" id="{EE29DE80-535E-5EC3-28E5-3D21555BF5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43242" y="6146250"/>
            <a:ext cx="23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Apurahansaajien Mela</a:t>
            </a:r>
            <a:endParaRPr lang="fi-FI" sz="1800" b="1">
              <a:solidFill>
                <a:schemeClr val="tx2"/>
              </a:solidFill>
            </a:endParaRPr>
          </a:p>
        </p:txBody>
      </p:sp>
      <p:sp>
        <p:nvSpPr>
          <p:cNvPr id="26" name="Ellipsi 14">
            <a:extLst>
              <a:ext uri="{FF2B5EF4-FFF2-40B4-BE49-F238E27FC236}">
                <a16:creationId xmlns:a16="http://schemas.microsoft.com/office/drawing/2014/main" id="{817DBF50-C86F-4FF8-4609-E2F6F5457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318049" y="6149817"/>
            <a:ext cx="340121" cy="34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1DE7BD8B-A319-55CF-B274-52EEB3796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80907" y="6220517"/>
            <a:ext cx="207502" cy="211998"/>
          </a:xfrm>
          <a:prstGeom prst="rect">
            <a:avLst/>
          </a:prstGeom>
        </p:spPr>
      </p:pic>
      <p:sp>
        <p:nvSpPr>
          <p:cNvPr id="28" name="Tekstiruutu 30">
            <a:extLst>
              <a:ext uri="{FF2B5EF4-FFF2-40B4-BE49-F238E27FC236}">
                <a16:creationId xmlns:a16="http://schemas.microsoft.com/office/drawing/2014/main" id="{5321E2D2-41D0-0EAB-A697-1FA2160E1E4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662294" y="6151840"/>
            <a:ext cx="24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@melaviestinta</a:t>
            </a:r>
            <a:endParaRPr lang="fi-FI" sz="1800" b="1">
              <a:solidFill>
                <a:schemeClr val="tx2"/>
              </a:solidFill>
            </a:endParaRPr>
          </a:p>
        </p:txBody>
      </p:sp>
      <p:sp>
        <p:nvSpPr>
          <p:cNvPr id="29" name="Ellipsi 15">
            <a:extLst>
              <a:ext uri="{FF2B5EF4-FFF2-40B4-BE49-F238E27FC236}">
                <a16:creationId xmlns:a16="http://schemas.microsoft.com/office/drawing/2014/main" id="{CCA14A2B-4FEE-28E2-C4AB-290C5B52E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81130" y="6178650"/>
            <a:ext cx="340121" cy="34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Picture 11" descr="Icon&#10;&#10;Description automatically generated">
            <a:extLst>
              <a:ext uri="{FF2B5EF4-FFF2-40B4-BE49-F238E27FC236}">
                <a16:creationId xmlns:a16="http://schemas.microsoft.com/office/drawing/2014/main" id="{55A6912E-BF0A-3618-439E-B1AA22F563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37589" y="6261915"/>
            <a:ext cx="233618" cy="164396"/>
          </a:xfrm>
          <a:prstGeom prst="rect">
            <a:avLst/>
          </a:prstGeom>
        </p:spPr>
      </p:pic>
      <p:sp>
        <p:nvSpPr>
          <p:cNvPr id="31" name="Tekstiruutu 31">
            <a:extLst>
              <a:ext uri="{FF2B5EF4-FFF2-40B4-BE49-F238E27FC236}">
                <a16:creationId xmlns:a16="http://schemas.microsoft.com/office/drawing/2014/main" id="{18B6B861-D1F9-BD22-1815-00D96D1D99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025375" y="6146250"/>
            <a:ext cx="38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Maatalousyrittäjien eläkelaitos Mela</a:t>
            </a:r>
            <a:endParaRPr lang="fi-FI" sz="1800" b="1">
              <a:solidFill>
                <a:schemeClr val="tx2"/>
              </a:solidFill>
            </a:endParaRPr>
          </a:p>
        </p:txBody>
      </p:sp>
      <p:pic>
        <p:nvPicPr>
          <p:cNvPr id="32" name="Picture 31" descr="Perheystävällinen työpaikka">
            <a:extLst>
              <a:ext uri="{FF2B5EF4-FFF2-40B4-BE49-F238E27FC236}">
                <a16:creationId xmlns:a16="http://schemas.microsoft.com/office/drawing/2014/main" id="{8106443F-BD92-D3D3-669E-86D08B464ED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24393" y="4178641"/>
            <a:ext cx="1344809" cy="13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7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DD6C06D6-49B2-E449-83FB-20EE2244160B}"/>
              </a:ext>
            </a:extLst>
          </p:cNvPr>
          <p:cNvSpPr/>
          <p:nvPr userDrawn="1"/>
        </p:nvSpPr>
        <p:spPr>
          <a:xfrm>
            <a:off x="-5258" y="-2965"/>
            <a:ext cx="12192001" cy="732138"/>
          </a:xfrm>
          <a:prstGeom prst="rect">
            <a:avLst/>
          </a:prstGeom>
          <a:gradFill flip="none" rotWithShape="1">
            <a:gsLst>
              <a:gs pos="30000">
                <a:srgbClr val="6BB3FA"/>
              </a:gs>
              <a:gs pos="0">
                <a:schemeClr val="bg1"/>
              </a:gs>
              <a:gs pos="100000">
                <a:srgbClr val="0066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44432-9760-5F44-84C6-FF931F3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E8BA5-FDAA-7042-84CB-0A189968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3681-ED0B-417A-96A6-A6A82C0170D0}" type="datetime1">
              <a:rPr lang="fi-FI" smtClean="0"/>
              <a:t>9.2.2026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3C0EB1-3AEC-F24B-B866-1FD4861F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6D8C0-47B9-704F-982E-27ED57B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046F535-AB05-2740-A724-24D89CA04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67" y="-2965"/>
            <a:ext cx="0" cy="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CC8E355-D5E0-4CE3-939A-1914F651D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67" y="-2965"/>
            <a:ext cx="0" cy="0"/>
          </a:xfrm>
          <a:prstGeom prst="rect">
            <a:avLst/>
          </a:prstGeom>
        </p:spPr>
      </p:pic>
      <p:pic>
        <p:nvPicPr>
          <p:cNvPr id="7" name="Kuva 12" descr="Melan logo">
            <a:extLst>
              <a:ext uri="{FF2B5EF4-FFF2-40B4-BE49-F238E27FC236}">
                <a16:creationId xmlns:a16="http://schemas.microsoft.com/office/drawing/2014/main" id="{A0C4F1B2-880A-C251-4CB7-3E5C8241B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15849" y="136301"/>
            <a:ext cx="1296000" cy="481622"/>
          </a:xfrm>
          <a:prstGeom prst="rect">
            <a:avLst/>
          </a:prstGeom>
        </p:spPr>
      </p:pic>
      <p:sp>
        <p:nvSpPr>
          <p:cNvPr id="3" name="Sisällön paikkamerkki 25">
            <a:extLst>
              <a:ext uri="{FF2B5EF4-FFF2-40B4-BE49-F238E27FC236}">
                <a16:creationId xmlns:a16="http://schemas.microsoft.com/office/drawing/2014/main" id="{064C3837-686B-6A02-BCC1-71D8DEC7DE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4709" y="1825625"/>
            <a:ext cx="56150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isällön paikkamerkki 26">
            <a:extLst>
              <a:ext uri="{FF2B5EF4-FFF2-40B4-BE49-F238E27FC236}">
                <a16:creationId xmlns:a16="http://schemas.microsoft.com/office/drawing/2014/main" id="{C0C887FE-3476-66DD-00B1-084D69724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396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57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si ja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213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5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leh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380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998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731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p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664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8A4F786-7678-DC49-B9DE-440DB97F82E6}"/>
              </a:ext>
            </a:extLst>
          </p:cNvPr>
          <p:cNvSpPr/>
          <p:nvPr/>
        </p:nvSpPr>
        <p:spPr>
          <a:xfrm>
            <a:off x="0" y="0"/>
            <a:ext cx="12192000" cy="4962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4296513-2CBC-5A44-A9E1-D57F7D070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8823"/>
            <a:ext cx="12192000" cy="1269125"/>
          </a:xfrm>
        </p:spPr>
        <p:txBody>
          <a:bodyPr anchor="b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4CC13740-B73F-C971-50C6-BC5416920A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52672"/>
            <a:ext cx="12192000" cy="6306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</a:t>
            </a:r>
          </a:p>
        </p:txBody>
      </p:sp>
      <p:pic>
        <p:nvPicPr>
          <p:cNvPr id="4" name="Kuva 12" descr="Melan logo">
            <a:extLst>
              <a:ext uri="{FF2B5EF4-FFF2-40B4-BE49-F238E27FC236}">
                <a16:creationId xmlns:a16="http://schemas.microsoft.com/office/drawing/2014/main" id="{1684E361-8A7A-5235-FC47-8F229770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7768" y="6033667"/>
            <a:ext cx="1296000" cy="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29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BCA11BA-F8E1-C64E-9E94-FBD71F9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09" y="806512"/>
            <a:ext cx="11407140" cy="91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6DD089-7953-B849-9C65-7406F32F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819" y="1986994"/>
            <a:ext cx="11407140" cy="4415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220E92-9E1B-D94B-A14C-62BE0D988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7409" y="6477001"/>
            <a:ext cx="4114800" cy="297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2CBA0-6174-494B-BD8D-4090CD2BA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819" y="6477000"/>
            <a:ext cx="952500" cy="297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FA80CF-2E6B-4F49-AA45-A8DFE12B5F0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153D6-1968-7A4F-A892-FD31D7458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3889" y="6477001"/>
            <a:ext cx="1385570" cy="297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5FBE44B-FD29-4B8E-BFBD-EE5068EB55BD}" type="datetime1">
              <a:rPr lang="fi-FI" smtClean="0"/>
              <a:t>9.2.2026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8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7" r:id="rId2"/>
    <p:sldLayoutId id="2147483926" r:id="rId3"/>
    <p:sldLayoutId id="2147483925" r:id="rId4"/>
    <p:sldLayoutId id="2147483924" r:id="rId5"/>
    <p:sldLayoutId id="2147483931" r:id="rId6"/>
    <p:sldLayoutId id="2147483930" r:id="rId7"/>
    <p:sldLayoutId id="2147483929" r:id="rId8"/>
    <p:sldLayoutId id="2147483928" r:id="rId9"/>
    <p:sldLayoutId id="2147483932" r:id="rId10"/>
    <p:sldLayoutId id="2147483933" r:id="rId11"/>
    <p:sldLayoutId id="2147483935" r:id="rId12"/>
    <p:sldLayoutId id="2147483934" r:id="rId13"/>
    <p:sldLayoutId id="2147483936" r:id="rId14"/>
    <p:sldLayoutId id="2147483937" r:id="rId15"/>
    <p:sldLayoutId id="2147483923" r:id="rId16"/>
    <p:sldLayoutId id="2147483921" r:id="rId17"/>
    <p:sldLayoutId id="2147483913" r:id="rId18"/>
    <p:sldLayoutId id="2147483916" r:id="rId19"/>
    <p:sldLayoutId id="2147483917" r:id="rId20"/>
    <p:sldLayoutId id="2147483914" r:id="rId21"/>
    <p:sldLayoutId id="2147483938" r:id="rId22"/>
    <p:sldLayoutId id="2147483918" r:id="rId23"/>
    <p:sldLayoutId id="2147483922" r:id="rId24"/>
    <p:sldLayoutId id="2147483915" r:id="rId25"/>
    <p:sldLayoutId id="2147483939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1pPr>
      <a:lvl2pPr marL="648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Symbol" panose="05050102010706020507" pitchFamily="18" charset="2"/>
        <a:buChar char="-"/>
        <a:defRPr sz="2000" kern="120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2pPr>
      <a:lvl3pPr marL="900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3pPr>
      <a:lvl4pPr marL="116205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SzPct val="90000"/>
        <a:buFont typeface="Arial" panose="020B0604020202020204" pitchFamily="34" charset="0"/>
        <a:buChar char="•"/>
        <a:defRPr lang="fi-FI" sz="2000" kern="1200" dirty="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a.fi/en/grant-and-scholarship-recipients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mela.fi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hyperlink" Target="https://www.mela.fi/en/grant-and-scholarship-recipients/occupational-wellbeing-for-recipients-of-grants-and-scholarships/" TargetMode="External"/><Relationship Id="rId4" Type="http://schemas.openxmlformats.org/officeDocument/2006/relationships/hyperlink" Target="https://www.mela.fi/en/melas-e-servic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DA762F8-B94E-A369-A586-D03942A7B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8823"/>
            <a:ext cx="12192000" cy="1269125"/>
          </a:xfrm>
        </p:spPr>
        <p:txBody>
          <a:bodyPr/>
          <a:lstStyle/>
          <a:p>
            <a:r>
              <a:rPr lang="en-US"/>
              <a:t>Insurance cover for grant recipients</a:t>
            </a:r>
            <a:endParaRPr lang="fi-FI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B2B3DFD7-B222-EAC7-BAC1-C0787DAB6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2672"/>
            <a:ext cx="12192000" cy="630621"/>
          </a:xfrm>
        </p:spPr>
        <p:txBody>
          <a:bodyPr/>
          <a:lstStyle/>
          <a:p>
            <a:r>
              <a:rPr lang="fi-FI" err="1">
                <a:cs typeface="Calibri"/>
              </a:rPr>
              <a:t>The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Farmers</a:t>
            </a:r>
            <a:r>
              <a:rPr lang="fi-FI">
                <a:cs typeface="Calibri"/>
              </a:rPr>
              <a:t>' </a:t>
            </a:r>
            <a:r>
              <a:rPr lang="fi-FI" err="1">
                <a:cs typeface="Calibri"/>
              </a:rPr>
              <a:t>Social</a:t>
            </a:r>
            <a:r>
              <a:rPr lang="fi-FI">
                <a:cs typeface="Calibri"/>
              </a:rPr>
              <a:t> Insurance </a:t>
            </a:r>
            <a:r>
              <a:rPr lang="fi-FI" err="1">
                <a:cs typeface="Calibri"/>
              </a:rPr>
              <a:t>Institution</a:t>
            </a:r>
            <a:r>
              <a:rPr lang="fi-FI">
                <a:cs typeface="Calibri"/>
              </a:rPr>
              <a:t> Mela 9.2.2026</a:t>
            </a:r>
          </a:p>
        </p:txBody>
      </p:sp>
    </p:spTree>
    <p:extLst>
      <p:ext uri="{BB962C8B-B14F-4D97-AF65-F5344CB8AC3E}">
        <p14:creationId xmlns:p14="http://schemas.microsoft.com/office/powerpoint/2010/main" val="15759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Interrupting the insurance or working periodically</a:t>
            </a:r>
            <a:endParaRPr lang="fi-FI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52114A14-4CC1-0958-5F98-7592DEE61B05}"/>
              </a:ext>
            </a:extLst>
          </p:cNvPr>
          <p:cNvSpPr/>
          <p:nvPr/>
        </p:nvSpPr>
        <p:spPr>
          <a:xfrm>
            <a:off x="3176337" y="1492684"/>
            <a:ext cx="8677109" cy="42563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0" bIns="0" rtlCol="0" anchor="ctr"/>
          <a:lstStyle/>
          <a:p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The insurance can be interrupted when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3B41A96-AF06-CCDA-45CE-29377EEBB9A8}"/>
              </a:ext>
            </a:extLst>
          </p:cNvPr>
          <p:cNvSpPr txBox="1">
            <a:spLocks/>
          </p:cNvSpPr>
          <p:nvPr/>
        </p:nvSpPr>
        <p:spPr>
          <a:xfrm>
            <a:off x="4640590" y="1945862"/>
            <a:ext cx="6783730" cy="948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00">
              <a:buClr>
                <a:schemeClr val="accent4"/>
              </a:buClr>
            </a:pPr>
            <a:r>
              <a:rPr lang="en-US">
                <a:latin typeface="Calibri"/>
                <a:cs typeface="Calibri"/>
              </a:rPr>
              <a:t>the work is interrupted due to paid employment, illness or rehabilitation, childbirth or care of a child under the age of 3, military or civilian service or other similar reason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673B9BC8-39FB-8D9E-5F9F-21A5C1DC8E23}"/>
              </a:ext>
            </a:extLst>
          </p:cNvPr>
          <p:cNvSpPr/>
          <p:nvPr/>
        </p:nvSpPr>
        <p:spPr>
          <a:xfrm>
            <a:off x="3991204" y="3025735"/>
            <a:ext cx="7906474" cy="9657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0" rIns="144000" bIns="0" rtlCol="0" anchor="ctr"/>
          <a:lstStyle/>
          <a:p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The interruption is effective from </a:t>
            </a:r>
            <a:r>
              <a:rPr lang="en-US" sz="2000" b="1">
                <a:solidFill>
                  <a:schemeClr val="bg1"/>
                </a:solidFill>
                <a:cs typeface="Calibri"/>
              </a:rPr>
              <a:t>the beginning of the following month, or at the earliest, 4 months from the start of employment</a:t>
            </a:r>
            <a:endParaRPr lang="fi-FI" sz="2000" b="1">
              <a:solidFill>
                <a:schemeClr val="bg1"/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8C39A5B-4545-95FA-3011-A1A315931158}"/>
              </a:ext>
            </a:extLst>
          </p:cNvPr>
          <p:cNvSpPr txBox="1">
            <a:spLocks/>
          </p:cNvSpPr>
          <p:nvPr/>
        </p:nvSpPr>
        <p:spPr>
          <a:xfrm>
            <a:off x="5028119" y="4006712"/>
            <a:ext cx="6783730" cy="42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>
                <a:solidFill>
                  <a:schemeClr val="tx2"/>
                </a:solidFill>
                <a:latin typeface="+mj-lt"/>
                <a:cs typeface="Calibri"/>
              </a:rPr>
              <a:t>If a grant is awarded for 8 months or less, the insurance cannot be interrupted.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CA96421A-641D-4B9F-1B4E-FD161E75385F}"/>
              </a:ext>
            </a:extLst>
          </p:cNvPr>
          <p:cNvSpPr/>
          <p:nvPr/>
        </p:nvSpPr>
        <p:spPr>
          <a:xfrm>
            <a:off x="3946972" y="4695067"/>
            <a:ext cx="7906474" cy="702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0" tIns="0" bIns="0" rtlCol="0" anchor="ctr"/>
          <a:lstStyle/>
          <a:p>
            <a:r>
              <a:rPr lang="en-US" sz="2000" b="1">
                <a:latin typeface="+mj-lt"/>
                <a:cs typeface="Calibri"/>
              </a:rPr>
              <a:t>The remaining amount of grant months </a:t>
            </a:r>
            <a:r>
              <a:rPr lang="en-US" sz="2000">
                <a:cs typeface="Calibri"/>
              </a:rPr>
              <a:t>after the interruption must be at least 4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DE9D9E61-1AE9-9C16-C962-BEF858FEFFCF}"/>
              </a:ext>
            </a:extLst>
          </p:cNvPr>
          <p:cNvSpPr/>
          <p:nvPr/>
        </p:nvSpPr>
        <p:spPr>
          <a:xfrm>
            <a:off x="2889115" y="5475670"/>
            <a:ext cx="8964331" cy="702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8000" tIns="0" rIns="108000" bIns="0" rtlCol="0" anchor="ctr"/>
          <a:lstStyle/>
          <a:p>
            <a:r>
              <a:rPr lang="en-US" sz="2000" b="1">
                <a:solidFill>
                  <a:schemeClr val="bg1"/>
                </a:solidFill>
                <a:latin typeface="+mj-lt"/>
                <a:cs typeface="Calibri"/>
              </a:rPr>
              <a:t>If a portion of the grant is cancelled </a:t>
            </a:r>
            <a:r>
              <a:rPr lang="en-US" sz="2000">
                <a:solidFill>
                  <a:schemeClr val="bg1"/>
                </a:solidFill>
                <a:cs typeface="Calibri"/>
              </a:rPr>
              <a:t>and the grant work end prematurely, insurance can be terminated accordingly</a:t>
            </a:r>
            <a:endParaRPr lang="en-US" sz="2000" b="1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17" name="Kuva 8" descr="A woman with a laptop.">
            <a:extLst>
              <a:ext uri="{FF2B5EF4-FFF2-40B4-BE49-F238E27FC236}">
                <a16:creationId xmlns:a16="http://schemas.microsoft.com/office/drawing/2014/main" id="{75884DCF-D6B1-C404-2BD2-90DFAB80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76" y="1438059"/>
            <a:ext cx="4829290" cy="4818214"/>
          </a:xfrm>
          <a:prstGeom prst="ellipse">
            <a:avLst/>
          </a:prstGeom>
          <a:ln w="31750">
            <a:noFill/>
          </a:ln>
        </p:spPr>
      </p:pic>
      <p:sp>
        <p:nvSpPr>
          <p:cNvPr id="20" name="Ellipsi 6">
            <a:extLst>
              <a:ext uri="{FF2B5EF4-FFF2-40B4-BE49-F238E27FC236}">
                <a16:creationId xmlns:a16="http://schemas.microsoft.com/office/drawing/2014/main" id="{87288D35-8939-E270-4AB9-B297BAB0CCBF}"/>
              </a:ext>
            </a:extLst>
          </p:cNvPr>
          <p:cNvSpPr/>
          <p:nvPr/>
        </p:nvSpPr>
        <p:spPr>
          <a:xfrm>
            <a:off x="338554" y="4354239"/>
            <a:ext cx="2131403" cy="21314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cs typeface="Calibri"/>
              </a:rPr>
              <a:t>The grant work can be interrupted for at least 4 months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595ED3-ACD9-454E-9AEF-16B61B5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26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37942-1EC0-477C-A5B1-18382980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09" y="240204"/>
            <a:ext cx="11407140" cy="915608"/>
          </a:xfrm>
        </p:spPr>
        <p:txBody>
          <a:bodyPr/>
          <a:lstStyle/>
          <a:p>
            <a:r>
              <a:rPr lang="fi-FI"/>
              <a:t>Planning to interrupt? Please inform us.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8399E4-0C26-4C51-B7E0-8FEE3762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19" y="1560458"/>
            <a:ext cx="11407140" cy="4562931"/>
          </a:xfrm>
        </p:spPr>
        <p:txBody>
          <a:bodyPr/>
          <a:lstStyle/>
          <a:p>
            <a:r>
              <a:rPr lang="fi-FI"/>
              <a:t>If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plan</a:t>
            </a:r>
            <a:r>
              <a:rPr lang="fi-FI"/>
              <a:t> on </a:t>
            </a:r>
            <a:r>
              <a:rPr lang="fi-FI" err="1"/>
              <a:t>working</a:t>
            </a:r>
            <a:r>
              <a:rPr lang="fi-FI"/>
              <a:t> </a:t>
            </a:r>
            <a:r>
              <a:rPr lang="fi-FI" err="1"/>
              <a:t>periodically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aware</a:t>
            </a:r>
            <a:r>
              <a:rPr lang="fi-FI"/>
              <a:t> of an </a:t>
            </a:r>
            <a:r>
              <a:rPr lang="fi-FI" err="1"/>
              <a:t>upcoming</a:t>
            </a:r>
            <a:r>
              <a:rPr lang="fi-FI"/>
              <a:t> </a:t>
            </a:r>
            <a:r>
              <a:rPr lang="fi-FI" err="1"/>
              <a:t>interruption</a:t>
            </a:r>
            <a:r>
              <a:rPr lang="fi-FI"/>
              <a:t> </a:t>
            </a:r>
            <a:r>
              <a:rPr lang="fi-FI" err="1"/>
              <a:t>when</a:t>
            </a:r>
            <a:r>
              <a:rPr lang="fi-FI"/>
              <a:t> </a:t>
            </a:r>
            <a:r>
              <a:rPr lang="fi-FI" err="1"/>
              <a:t>applying</a:t>
            </a:r>
            <a:r>
              <a:rPr lang="fi-FI"/>
              <a:t> for </a:t>
            </a:r>
            <a:br>
              <a:rPr lang="fi-FI"/>
            </a:br>
            <a:r>
              <a:rPr lang="fi-FI"/>
              <a:t>MYEL-</a:t>
            </a:r>
            <a:r>
              <a:rPr lang="fi-FI" err="1"/>
              <a:t>insurance</a:t>
            </a:r>
            <a:endParaRPr lang="fi-FI"/>
          </a:p>
          <a:p>
            <a:pPr lvl="1"/>
            <a:r>
              <a:rPr lang="fi-FI"/>
              <a:t>Report it to Mela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insurance</a:t>
            </a:r>
            <a:r>
              <a:rPr lang="fi-FI"/>
              <a:t> </a:t>
            </a:r>
            <a:r>
              <a:rPr lang="fi-FI" err="1"/>
              <a:t>application</a:t>
            </a:r>
            <a:endParaRPr lang="fi-FI"/>
          </a:p>
          <a:p>
            <a:pPr lvl="1"/>
            <a:r>
              <a:rPr lang="fi-FI" err="1"/>
              <a:t>Send</a:t>
            </a:r>
            <a:r>
              <a:rPr lang="fi-FI"/>
              <a:t> us a </a:t>
            </a:r>
            <a:r>
              <a:rPr lang="fi-FI" err="1"/>
              <a:t>message</a:t>
            </a:r>
            <a:r>
              <a:rPr lang="fi-FI"/>
              <a:t> </a:t>
            </a:r>
            <a:r>
              <a:rPr lang="fi-FI" err="1"/>
              <a:t>through</a:t>
            </a:r>
            <a:r>
              <a:rPr lang="fi-FI"/>
              <a:t> </a:t>
            </a:r>
            <a:r>
              <a:rPr lang="fi-FI" err="1"/>
              <a:t>Mela´s</a:t>
            </a:r>
            <a:r>
              <a:rPr lang="fi-FI"/>
              <a:t> e-</a:t>
            </a:r>
            <a:r>
              <a:rPr lang="fi-FI" err="1"/>
              <a:t>services</a:t>
            </a:r>
            <a:endParaRPr lang="fi-FI"/>
          </a:p>
          <a:p>
            <a:r>
              <a:rPr lang="fi-FI"/>
              <a:t>If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already</a:t>
            </a:r>
            <a:r>
              <a:rPr lang="fi-FI"/>
              <a:t> </a:t>
            </a:r>
            <a:r>
              <a:rPr lang="fi-FI" err="1"/>
              <a:t>received</a:t>
            </a:r>
            <a:r>
              <a:rPr lang="fi-FI"/>
              <a:t> an </a:t>
            </a:r>
            <a:r>
              <a:rPr lang="fi-FI" err="1"/>
              <a:t>insurance</a:t>
            </a:r>
            <a:r>
              <a:rPr lang="fi-FI"/>
              <a:t> </a:t>
            </a:r>
            <a:r>
              <a:rPr lang="fi-FI" err="1"/>
              <a:t>decision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Mela</a:t>
            </a:r>
          </a:p>
          <a:p>
            <a:pPr lvl="1"/>
            <a:r>
              <a:rPr lang="en-US"/>
              <a:t>Notify Mela using </a:t>
            </a:r>
            <a:r>
              <a:rPr lang="en-US" b="1">
                <a:solidFill>
                  <a:schemeClr val="accent2"/>
                </a:solidFill>
              </a:rPr>
              <a:t>the form Application due to a change in circumstances </a:t>
            </a:r>
            <a:r>
              <a:rPr lang="en-US"/>
              <a:t>(Mela’s e-services)</a:t>
            </a:r>
          </a:p>
          <a:p>
            <a:r>
              <a:rPr lang="en-US"/>
              <a:t>Remember to attach an approval from the grant awarder</a:t>
            </a:r>
          </a:p>
          <a:p>
            <a:pPr lvl="1"/>
            <a:r>
              <a:rPr lang="fi-FI"/>
              <a:t>Grant </a:t>
            </a:r>
            <a:r>
              <a:rPr lang="fi-FI" err="1"/>
              <a:t>certificate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a copy of an e-mail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6E10B4-6FE6-40BB-904F-06EDC956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819" y="6477000"/>
            <a:ext cx="952500" cy="297181"/>
          </a:xfrm>
        </p:spPr>
        <p:txBody>
          <a:bodyPr/>
          <a:lstStyle/>
          <a:p>
            <a:fld id="{85FA80CF-2E6B-4F49-AA45-A8DFE12B5F09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09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Combining</a:t>
            </a:r>
            <a:r>
              <a:rPr lang="fi-FI"/>
              <a:t> </a:t>
            </a:r>
            <a:r>
              <a:rPr lang="fi-FI" err="1"/>
              <a:t>grants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922F03-EC45-8048-B422-8E28C42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A80CF-2E6B-4F49-AA45-A8DFE12B5F0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08AD8D3-5D08-34D6-2BF1-2BA904FF2605}"/>
              </a:ext>
            </a:extLst>
          </p:cNvPr>
          <p:cNvSpPr/>
          <p:nvPr/>
        </p:nvSpPr>
        <p:spPr>
          <a:xfrm>
            <a:off x="2429027" y="1882855"/>
            <a:ext cx="9268521" cy="731111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0" tIns="0" rIns="503998" bIns="0" rtlCol="0" anchor="ctr"/>
          <a:lstStyle/>
          <a:p>
            <a:r>
              <a:rPr lang="en-US" sz="2000">
                <a:solidFill>
                  <a:schemeClr val="tx2"/>
                </a:solidFill>
                <a:latin typeface="+mj-lt"/>
              </a:rPr>
              <a:t>The grant is awarded for the same purpose by the same issuer or working group</a:t>
            </a:r>
            <a:endParaRPr lang="fi-FI"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144A71F3-5928-7E56-A0CC-8B8FB0FE7D0C}"/>
              </a:ext>
            </a:extLst>
          </p:cNvPr>
          <p:cNvSpPr/>
          <p:nvPr/>
        </p:nvSpPr>
        <p:spPr>
          <a:xfrm>
            <a:off x="2429027" y="2724508"/>
            <a:ext cx="9268521" cy="731111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6000" tIns="0" rIns="503998" bIns="0" rtlCol="0" anchor="ctr"/>
          <a:lstStyle/>
          <a:p>
            <a:r>
              <a:rPr lang="en-US" sz="2000">
                <a:solidFill>
                  <a:schemeClr val="tx2"/>
                </a:solidFill>
                <a:latin typeface="+mj-lt"/>
              </a:rPr>
              <a:t>It has been awarded at the same time or after the insured grant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A8E59A11-D6E7-246C-B0D5-641E5D64AE95}"/>
              </a:ext>
            </a:extLst>
          </p:cNvPr>
          <p:cNvSpPr/>
          <p:nvPr/>
        </p:nvSpPr>
        <p:spPr>
          <a:xfrm>
            <a:off x="2429027" y="3566161"/>
            <a:ext cx="9268521" cy="731111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0" tIns="0" rIns="360000" bIns="0" rtlCol="0" anchor="ctr"/>
          <a:lstStyle/>
          <a:p>
            <a:r>
              <a:rPr lang="en-US" sz="2000">
                <a:solidFill>
                  <a:schemeClr val="tx2"/>
                </a:solidFill>
                <a:latin typeface="+mj-lt"/>
              </a:rPr>
              <a:t>Work on the new grant takes place at the same time or immediately after the insured grant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9366C0D7-B0E4-5ADF-2822-5F5A4B945335}"/>
              </a:ext>
            </a:extLst>
          </p:cNvPr>
          <p:cNvSpPr/>
          <p:nvPr/>
        </p:nvSpPr>
        <p:spPr>
          <a:xfrm>
            <a:off x="2429027" y="4407814"/>
            <a:ext cx="9268521" cy="731111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6000" tIns="0" rIns="503998" bIns="0" rtlCol="0" anchor="ctr"/>
          <a:lstStyle/>
          <a:p>
            <a:r>
              <a:rPr lang="en-US" sz="2000">
                <a:solidFill>
                  <a:schemeClr val="tx2"/>
                </a:solidFill>
                <a:latin typeface="+mj-lt"/>
              </a:rPr>
              <a:t>The new grant is intended for a minimum of 1 month's but</a:t>
            </a:r>
            <a:br>
              <a:rPr lang="en-US" sz="2000">
                <a:solidFill>
                  <a:schemeClr val="tx2"/>
                </a:solidFill>
                <a:latin typeface="+mj-lt"/>
              </a:rPr>
            </a:br>
            <a:r>
              <a:rPr lang="en-US" sz="2000">
                <a:solidFill>
                  <a:schemeClr val="tx2"/>
                </a:solidFill>
                <a:latin typeface="+mj-lt"/>
              </a:rPr>
              <a:t>less than 4 months' duration 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146DC28E-1D37-2D28-4EAB-ECB66BB225D5}"/>
              </a:ext>
            </a:extLst>
          </p:cNvPr>
          <p:cNvSpPr/>
          <p:nvPr/>
        </p:nvSpPr>
        <p:spPr>
          <a:xfrm>
            <a:off x="2429027" y="5249467"/>
            <a:ext cx="9268521" cy="731111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4000" tIns="0" rIns="503998" bIns="0" rtlCol="0" anchor="ctr"/>
          <a:lstStyle/>
          <a:p>
            <a:r>
              <a:rPr lang="en-US" sz="2000">
                <a:solidFill>
                  <a:schemeClr val="tx2"/>
                </a:solidFill>
                <a:latin typeface="+mj-lt"/>
              </a:rPr>
              <a:t>The annual earnings figure exceeds the insurance </a:t>
            </a:r>
            <a:r>
              <a:rPr lang="en-US" sz="2000" err="1">
                <a:solidFill>
                  <a:schemeClr val="tx2"/>
                </a:solidFill>
                <a:latin typeface="+mj-lt"/>
              </a:rPr>
              <a:t>treshold</a:t>
            </a:r>
            <a:endParaRPr lang="en-US"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0A0D928C-31C9-8D8D-F738-27547F2C10AF}"/>
              </a:ext>
            </a:extLst>
          </p:cNvPr>
          <p:cNvSpPr/>
          <p:nvPr/>
        </p:nvSpPr>
        <p:spPr>
          <a:xfrm>
            <a:off x="395819" y="1712844"/>
            <a:ext cx="4134618" cy="4415634"/>
          </a:xfrm>
          <a:custGeom>
            <a:avLst/>
            <a:gdLst>
              <a:gd name="connsiteX0" fmla="*/ 0 w 4157377"/>
              <a:gd name="connsiteY0" fmla="*/ 0 h 4415634"/>
              <a:gd name="connsiteX1" fmla="*/ 2078689 w 4157377"/>
              <a:gd name="connsiteY1" fmla="*/ 0 h 4415634"/>
              <a:gd name="connsiteX2" fmla="*/ 4157377 w 4157377"/>
              <a:gd name="connsiteY2" fmla="*/ 2207817 h 4415634"/>
              <a:gd name="connsiteX3" fmla="*/ 2078689 w 4157377"/>
              <a:gd name="connsiteY3" fmla="*/ 4415634 h 4415634"/>
              <a:gd name="connsiteX4" fmla="*/ 0 w 4157377"/>
              <a:gd name="connsiteY4" fmla="*/ 4415634 h 4415634"/>
              <a:gd name="connsiteX5" fmla="*/ 0 w 4157377"/>
              <a:gd name="connsiteY5" fmla="*/ 0 h 4415634"/>
              <a:gd name="connsiteX0" fmla="*/ 0 w 2861012"/>
              <a:gd name="connsiteY0" fmla="*/ 0 h 4415634"/>
              <a:gd name="connsiteX1" fmla="*/ 2078689 w 2861012"/>
              <a:gd name="connsiteY1" fmla="*/ 0 h 4415634"/>
              <a:gd name="connsiteX2" fmla="*/ 2861012 w 2861012"/>
              <a:gd name="connsiteY2" fmla="*/ 2230967 h 4415634"/>
              <a:gd name="connsiteX3" fmla="*/ 2078689 w 2861012"/>
              <a:gd name="connsiteY3" fmla="*/ 4415634 h 4415634"/>
              <a:gd name="connsiteX4" fmla="*/ 0 w 2861012"/>
              <a:gd name="connsiteY4" fmla="*/ 4415634 h 4415634"/>
              <a:gd name="connsiteX5" fmla="*/ 0 w 2861012"/>
              <a:gd name="connsiteY5" fmla="*/ 0 h 4415634"/>
              <a:gd name="connsiteX0" fmla="*/ 0 w 2451147"/>
              <a:gd name="connsiteY0" fmla="*/ 0 h 4415634"/>
              <a:gd name="connsiteX1" fmla="*/ 2078689 w 2451147"/>
              <a:gd name="connsiteY1" fmla="*/ 0 h 4415634"/>
              <a:gd name="connsiteX2" fmla="*/ 2451147 w 2451147"/>
              <a:gd name="connsiteY2" fmla="*/ 2230967 h 4415634"/>
              <a:gd name="connsiteX3" fmla="*/ 2078689 w 2451147"/>
              <a:gd name="connsiteY3" fmla="*/ 4415634 h 4415634"/>
              <a:gd name="connsiteX4" fmla="*/ 0 w 2451147"/>
              <a:gd name="connsiteY4" fmla="*/ 4415634 h 4415634"/>
              <a:gd name="connsiteX5" fmla="*/ 0 w 2451147"/>
              <a:gd name="connsiteY5" fmla="*/ 0 h 44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147" h="4415634">
                <a:moveTo>
                  <a:pt x="0" y="0"/>
                </a:moveTo>
                <a:lnTo>
                  <a:pt x="2078689" y="0"/>
                </a:lnTo>
                <a:lnTo>
                  <a:pt x="2451147" y="2230967"/>
                </a:lnTo>
                <a:lnTo>
                  <a:pt x="2078689" y="4415634"/>
                </a:lnTo>
                <a:lnTo>
                  <a:pt x="0" y="4415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612000" rtlCol="0" anchor="t" anchorCtr="0"/>
          <a:lstStyle/>
          <a:p>
            <a:r>
              <a:rPr lang="fi-FI" sz="2400" b="1">
                <a:latin typeface="+mj-lt"/>
              </a:rPr>
              <a:t>A </a:t>
            </a:r>
            <a:r>
              <a:rPr lang="fi-FI" sz="2400" b="1" err="1">
                <a:latin typeface="+mj-lt"/>
              </a:rPr>
              <a:t>new</a:t>
            </a:r>
            <a:r>
              <a:rPr lang="fi-FI" sz="2400" b="1">
                <a:latin typeface="+mj-lt"/>
              </a:rPr>
              <a:t> </a:t>
            </a:r>
            <a:r>
              <a:rPr lang="fi-FI" sz="2400" b="1" err="1">
                <a:latin typeface="+mj-lt"/>
              </a:rPr>
              <a:t>grant</a:t>
            </a:r>
            <a:r>
              <a:rPr lang="fi-FI" sz="2400" b="1">
                <a:latin typeface="+mj-lt"/>
              </a:rPr>
              <a:t> </a:t>
            </a:r>
            <a:r>
              <a:rPr lang="en-US" sz="2400" b="1">
                <a:latin typeface="+mj-lt"/>
              </a:rPr>
              <a:t>can be added to an existing insurance, if…</a:t>
            </a:r>
            <a:endParaRPr lang="fi-FI" sz="2400" b="1">
              <a:latin typeface="+mj-lt"/>
            </a:endParaRPr>
          </a:p>
        </p:txBody>
      </p:sp>
      <p:sp>
        <p:nvSpPr>
          <p:cNvPr id="20" name="Ellipsi 3">
            <a:extLst>
              <a:ext uri="{FF2B5EF4-FFF2-40B4-BE49-F238E27FC236}">
                <a16:creationId xmlns:a16="http://schemas.microsoft.com/office/drawing/2014/main" id="{2579E2C6-93ED-29A4-32DB-BACE3B20A2A7}"/>
              </a:ext>
            </a:extLst>
          </p:cNvPr>
          <p:cNvSpPr/>
          <p:nvPr/>
        </p:nvSpPr>
        <p:spPr>
          <a:xfrm>
            <a:off x="972713" y="3182532"/>
            <a:ext cx="2450564" cy="24505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Please apply for combining before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the new </a:t>
            </a:r>
            <a:r>
              <a:rPr lang="en-US" sz="2000" b="1">
                <a:solidFill>
                  <a:schemeClr val="tx2"/>
                </a:solidFill>
              </a:rPr>
              <a:t>grant period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ends</a:t>
            </a:r>
          </a:p>
        </p:txBody>
      </p:sp>
    </p:spTree>
    <p:extLst>
      <p:ext uri="{BB962C8B-B14F-4D97-AF65-F5344CB8AC3E}">
        <p14:creationId xmlns:p14="http://schemas.microsoft.com/office/powerpoint/2010/main" val="369469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Working</a:t>
            </a:r>
            <a:r>
              <a:rPr lang="fi-FI"/>
              <a:t> </a:t>
            </a:r>
            <a:r>
              <a:rPr lang="fi-FI" err="1"/>
              <a:t>abroad</a:t>
            </a:r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79A1A0-A9A7-056C-96BD-8AD9627ECD8B}"/>
              </a:ext>
            </a:extLst>
          </p:cNvPr>
          <p:cNvSpPr/>
          <p:nvPr/>
        </p:nvSpPr>
        <p:spPr>
          <a:xfrm>
            <a:off x="484505" y="1631185"/>
            <a:ext cx="8960437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MYEL insurance is confirmed when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3413" y="2047189"/>
            <a:ext cx="6888934" cy="898025"/>
          </a:xfrm>
        </p:spPr>
        <p:txBody>
          <a:bodyPr/>
          <a:lstStyle/>
          <a:p>
            <a:r>
              <a:rPr lang="en-US"/>
              <a:t>your grant work meets the overall insurance criteria</a:t>
            </a:r>
          </a:p>
          <a:p>
            <a:r>
              <a:rPr lang="en-US"/>
              <a:t>you are subject to Finnish social security legislation during grant work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114A14-4CC1-0958-5F98-7592DEE61B05}"/>
              </a:ext>
            </a:extLst>
          </p:cNvPr>
          <p:cNvSpPr/>
          <p:nvPr/>
        </p:nvSpPr>
        <p:spPr>
          <a:xfrm>
            <a:off x="484505" y="3224144"/>
            <a:ext cx="8879414" cy="6648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The competent authorities are Finnish Centre for </a:t>
            </a:r>
            <a:br>
              <a:rPr lang="en-US" sz="2000" b="1">
                <a:solidFill>
                  <a:schemeClr val="bg1"/>
                </a:solidFill>
                <a:latin typeface="+mj-lt"/>
              </a:rPr>
            </a:br>
            <a:r>
              <a:rPr lang="en-US" sz="2000" b="1">
                <a:solidFill>
                  <a:schemeClr val="bg1"/>
                </a:solidFill>
                <a:latin typeface="+mj-lt"/>
              </a:rPr>
              <a:t>Pensions (</a:t>
            </a:r>
            <a:r>
              <a:rPr lang="en-US" sz="2000" b="1" err="1">
                <a:solidFill>
                  <a:schemeClr val="bg1"/>
                </a:solidFill>
                <a:latin typeface="+mj-lt"/>
              </a:rPr>
              <a:t>ETK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), Kela and Mela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3B9BC8-39FB-8D9E-5F9F-21A5C1DC8E23}"/>
              </a:ext>
            </a:extLst>
          </p:cNvPr>
          <p:cNvSpPr/>
          <p:nvPr/>
        </p:nvSpPr>
        <p:spPr>
          <a:xfrm>
            <a:off x="484505" y="4070152"/>
            <a:ext cx="8717367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The rules depend on where you work (EU/other countries)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48EE2FEF-B528-7CD8-A1D9-29AF7F74EB81}"/>
              </a:ext>
            </a:extLst>
          </p:cNvPr>
          <p:cNvSpPr txBox="1">
            <a:spLocks/>
          </p:cNvSpPr>
          <p:nvPr/>
        </p:nvSpPr>
        <p:spPr>
          <a:xfrm>
            <a:off x="863413" y="4471512"/>
            <a:ext cx="7123118" cy="2064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700" lvl="1"/>
            <a:r>
              <a:rPr lang="en-US">
                <a:latin typeface="Calibri"/>
                <a:ea typeface="Calibri"/>
                <a:cs typeface="Calibri"/>
              </a:rPr>
              <a:t>EU/EEA-country, UK or Switzerland</a:t>
            </a:r>
            <a:endParaRPr lang="fi-FI">
              <a:latin typeface="Calibri"/>
              <a:ea typeface="Calibri"/>
              <a:cs typeface="Calibri"/>
            </a:endParaRPr>
          </a:p>
          <a:p>
            <a:pPr marL="647700" lvl="1"/>
            <a:r>
              <a:rPr lang="en-US">
                <a:latin typeface="Calibri"/>
                <a:ea typeface="Calibri"/>
                <a:cs typeface="Calibri"/>
              </a:rPr>
              <a:t>Social security agreement country</a:t>
            </a:r>
          </a:p>
          <a:p>
            <a:pPr marL="647700" lvl="1"/>
            <a:r>
              <a:rPr lang="en-US">
                <a:latin typeface="Calibri"/>
                <a:ea typeface="Calibri"/>
                <a:cs typeface="Calibri"/>
              </a:rPr>
              <a:t>Non-agreement country</a:t>
            </a:r>
          </a:p>
        </p:txBody>
      </p:sp>
      <p:pic>
        <p:nvPicPr>
          <p:cNvPr id="28" name="Kuva 8" descr="Students studying in an amphitheatre.">
            <a:extLst>
              <a:ext uri="{FF2B5EF4-FFF2-40B4-BE49-F238E27FC236}">
                <a16:creationId xmlns:a16="http://schemas.microsoft.com/office/drawing/2014/main" id="{486827C5-10B2-B7B5-1975-DC332E245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"/>
          <a:stretch/>
        </p:blipFill>
        <p:spPr>
          <a:xfrm>
            <a:off x="7464173" y="1484296"/>
            <a:ext cx="3799491" cy="3790777"/>
          </a:xfrm>
          <a:prstGeom prst="ellipse">
            <a:avLst/>
          </a:prstGeom>
        </p:spPr>
      </p:pic>
      <p:sp>
        <p:nvSpPr>
          <p:cNvPr id="29" name="Ellipsi 6">
            <a:extLst>
              <a:ext uri="{FF2B5EF4-FFF2-40B4-BE49-F238E27FC236}">
                <a16:creationId xmlns:a16="http://schemas.microsoft.com/office/drawing/2014/main" id="{7A97AA0C-9207-A932-9B59-0771265E9557}"/>
              </a:ext>
            </a:extLst>
          </p:cNvPr>
          <p:cNvSpPr/>
          <p:nvPr/>
        </p:nvSpPr>
        <p:spPr>
          <a:xfrm>
            <a:off x="9293230" y="3720557"/>
            <a:ext cx="2327441" cy="2327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Please remember inform us where you work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595ED3-ACD9-454E-9AEF-16B61B5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1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Notification </a:t>
            </a:r>
            <a:r>
              <a:rPr lang="fi-FI" err="1">
                <a:cs typeface="Calibri Light"/>
              </a:rPr>
              <a:t>obligations</a:t>
            </a:r>
            <a:endParaRPr lang="fi-FI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3E6FF-CDBD-08C1-8B35-D013979E5DD4}"/>
              </a:ext>
            </a:extLst>
          </p:cNvPr>
          <p:cNvSpPr/>
          <p:nvPr/>
        </p:nvSpPr>
        <p:spPr>
          <a:xfrm>
            <a:off x="463610" y="1512864"/>
            <a:ext cx="5458836" cy="77405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fi-FI" sz="2000" b="1" err="1">
                <a:solidFill>
                  <a:schemeClr val="bg1"/>
                </a:solidFill>
                <a:latin typeface="+mj-lt"/>
              </a:rPr>
              <a:t>The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grant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awarder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notifies Mela of his grants</a:t>
            </a:r>
          </a:p>
        </p:txBody>
      </p:sp>
      <p:sp>
        <p:nvSpPr>
          <p:cNvPr id="28" name="Kolmio 20">
            <a:extLst>
              <a:ext uri="{FF2B5EF4-FFF2-40B4-BE49-F238E27FC236}">
                <a16:creationId xmlns:a16="http://schemas.microsoft.com/office/drawing/2014/main" id="{6FEB85AB-DCE3-B901-97F9-92F0238EF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07311" y="2188129"/>
            <a:ext cx="379307" cy="250613"/>
          </a:xfrm>
          <a:prstGeom prst="triangle">
            <a:avLst/>
          </a:prstGeom>
          <a:solidFill>
            <a:schemeClr val="accent2"/>
          </a:solidFill>
          <a:ln w="222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F9F79-CCF4-C3D5-9412-907E0B7F8185}"/>
              </a:ext>
            </a:extLst>
          </p:cNvPr>
          <p:cNvSpPr/>
          <p:nvPr/>
        </p:nvSpPr>
        <p:spPr>
          <a:xfrm>
            <a:off x="412380" y="2220144"/>
            <a:ext cx="5383753" cy="2686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251999" rtlCol="0" anchor="t" anchorCtr="0"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2"/>
                </a:solidFill>
                <a:latin typeface="+mj-lt"/>
              </a:rPr>
              <a:t>Mela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takes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insurance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decision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based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on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notification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latest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when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award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payment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start</a:t>
            </a:r>
            <a:endParaRPr lang="fi-FI" sz="2000">
              <a:solidFill>
                <a:schemeClr val="tx2"/>
              </a:solidFill>
              <a:latin typeface="+mj-lt"/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2"/>
                </a:solidFill>
                <a:latin typeface="+mj-lt"/>
              </a:rPr>
              <a:t>Mela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takes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insurance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decision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based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on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notification</a:t>
            </a:r>
            <a:endParaRPr lang="fi-FI" sz="2000">
              <a:solidFill>
                <a:schemeClr val="tx2"/>
              </a:solidFill>
              <a:latin typeface="+mj-lt"/>
            </a:endParaRPr>
          </a:p>
          <a:p>
            <a:pPr marL="800100" lvl="1" indent="-342900">
              <a:buClr>
                <a:schemeClr val="accent3"/>
              </a:buClr>
              <a:buFont typeface="System Font Regular"/>
              <a:buChar char="−"/>
            </a:pPr>
            <a:r>
              <a:rPr lang="fi-FI" sz="2000">
                <a:solidFill>
                  <a:schemeClr val="tx2"/>
                </a:solidFill>
                <a:latin typeface="+mj-lt"/>
              </a:rPr>
              <a:t>Mela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can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not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confirm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an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insurance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which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goes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against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notification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800100" lvl="1" indent="-342900">
              <a:buClr>
                <a:schemeClr val="accent3"/>
              </a:buClr>
              <a:buFont typeface="System Font Regular"/>
              <a:buChar char="−"/>
            </a:pPr>
            <a:r>
              <a:rPr lang="fi-FI" sz="2000">
                <a:solidFill>
                  <a:schemeClr val="tx2"/>
                </a:solidFill>
                <a:latin typeface="+mj-lt"/>
              </a:rPr>
              <a:t>Mela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supervises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uninsured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grant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notifications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subsequently</a:t>
            </a:r>
            <a:endParaRPr lang="fi-FI"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091540-8DEB-9DB3-B730-97EDC4D3AFBF}"/>
              </a:ext>
            </a:extLst>
          </p:cNvPr>
          <p:cNvSpPr/>
          <p:nvPr/>
        </p:nvSpPr>
        <p:spPr>
          <a:xfrm>
            <a:off x="6269555" y="3450437"/>
            <a:ext cx="5421423" cy="77405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The grant recipient applies for the insurance when the grant work begins</a:t>
            </a:r>
          </a:p>
        </p:txBody>
      </p:sp>
      <p:sp>
        <p:nvSpPr>
          <p:cNvPr id="37" name="Kolmio 20">
            <a:extLst>
              <a:ext uri="{FF2B5EF4-FFF2-40B4-BE49-F238E27FC236}">
                <a16:creationId xmlns:a16="http://schemas.microsoft.com/office/drawing/2014/main" id="{49239BCD-7F19-26FB-BA30-59E8349F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275020" y="4115023"/>
            <a:ext cx="379307" cy="250613"/>
          </a:xfrm>
          <a:prstGeom prst="triangle">
            <a:avLst/>
          </a:prstGeom>
          <a:solidFill>
            <a:schemeClr val="accent2"/>
          </a:solidFill>
          <a:ln w="222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728407-6D70-AD67-9F39-6D6F84CCB85E}"/>
              </a:ext>
            </a:extLst>
          </p:cNvPr>
          <p:cNvSpPr/>
          <p:nvPr/>
        </p:nvSpPr>
        <p:spPr>
          <a:xfrm>
            <a:off x="6186062" y="4140707"/>
            <a:ext cx="5402041" cy="2138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251999" rtlCol="0" anchor="t" anchorCtr="0"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</a:rPr>
              <a:t>If any changes are made, the grant recipient must inform Mela of what has been agreed on with the grant issuer (in writing) 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</a:rPr>
              <a:t>If Mela does not receive an insurance application on time, the insurance decision will be made based on the grant awarder’s notification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804F71-7A9A-4E4F-A20C-56868B1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46ECBF-A9C2-4123-BA02-18D14772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Apply</a:t>
            </a:r>
            <a:r>
              <a:rPr lang="fi-FI"/>
              <a:t> for </a:t>
            </a:r>
            <a:r>
              <a:rPr lang="fi-FI" err="1"/>
              <a:t>insurance</a:t>
            </a:r>
            <a:r>
              <a:rPr lang="fi-FI"/>
              <a:t> </a:t>
            </a:r>
            <a:r>
              <a:rPr lang="fi-FI" err="1"/>
              <a:t>when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start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grant</a:t>
            </a:r>
            <a:r>
              <a:rPr lang="fi-FI"/>
              <a:t> </a:t>
            </a:r>
            <a:r>
              <a:rPr lang="fi-FI" err="1"/>
              <a:t>work</a:t>
            </a:r>
            <a:endParaRPr lang="fi-FI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C67E1-26C2-42A6-83F0-D29C00934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i-FI"/>
              <a:t>By </a:t>
            </a:r>
            <a:r>
              <a:rPr lang="fi-FI" err="1"/>
              <a:t>making</a:t>
            </a:r>
            <a:r>
              <a:rPr lang="fi-FI"/>
              <a:t> an </a:t>
            </a:r>
            <a:r>
              <a:rPr lang="fi-FI" err="1"/>
              <a:t>application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report</a:t>
            </a:r>
            <a:r>
              <a:rPr lang="fi-FI"/>
              <a:t> </a:t>
            </a:r>
          </a:p>
          <a:p>
            <a:pPr lvl="1"/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starting</a:t>
            </a:r>
            <a:r>
              <a:rPr lang="fi-FI"/>
              <a:t> </a:t>
            </a:r>
            <a:r>
              <a:rPr lang="fi-FI" err="1"/>
              <a:t>date</a:t>
            </a:r>
            <a:r>
              <a:rPr lang="fi-FI"/>
              <a:t> of </a:t>
            </a:r>
            <a:r>
              <a:rPr lang="fi-FI" err="1"/>
              <a:t>grant</a:t>
            </a:r>
            <a:r>
              <a:rPr lang="fi-FI"/>
              <a:t> </a:t>
            </a:r>
            <a:r>
              <a:rPr lang="fi-FI" err="1"/>
              <a:t>work</a:t>
            </a:r>
            <a:r>
              <a:rPr lang="fi-FI"/>
              <a:t> </a:t>
            </a:r>
          </a:p>
          <a:p>
            <a:pPr lvl="1"/>
            <a:r>
              <a:rPr lang="fi-FI" err="1"/>
              <a:t>possible</a:t>
            </a:r>
            <a:r>
              <a:rPr lang="fi-FI"/>
              <a:t> </a:t>
            </a:r>
            <a:r>
              <a:rPr lang="fi-FI" err="1"/>
              <a:t>work-related</a:t>
            </a:r>
            <a:r>
              <a:rPr lang="fi-FI"/>
              <a:t> </a:t>
            </a:r>
            <a:r>
              <a:rPr lang="fi-FI" err="1"/>
              <a:t>expenses</a:t>
            </a:r>
            <a:r>
              <a:rPr lang="fi-FI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/>
              <a:t>If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do</a:t>
            </a:r>
            <a:r>
              <a:rPr lang="fi-FI"/>
              <a:t> </a:t>
            </a:r>
            <a:r>
              <a:rPr lang="fi-FI" err="1"/>
              <a:t>not</a:t>
            </a:r>
            <a:r>
              <a:rPr lang="fi-FI"/>
              <a:t> file an </a:t>
            </a:r>
            <a:r>
              <a:rPr lang="fi-FI" err="1"/>
              <a:t>insurance</a:t>
            </a:r>
            <a:r>
              <a:rPr lang="fi-FI"/>
              <a:t> </a:t>
            </a:r>
            <a:r>
              <a:rPr lang="fi-FI" err="1"/>
              <a:t>application</a:t>
            </a:r>
            <a:r>
              <a:rPr lang="fi-FI"/>
              <a:t>, Mela </a:t>
            </a:r>
            <a:r>
              <a:rPr lang="fi-FI" err="1"/>
              <a:t>will</a:t>
            </a:r>
            <a:r>
              <a:rPr lang="fi-FI"/>
              <a:t> </a:t>
            </a:r>
            <a:r>
              <a:rPr lang="fi-FI" err="1"/>
              <a:t>issue</a:t>
            </a:r>
            <a:r>
              <a:rPr lang="fi-FI"/>
              <a:t> a </a:t>
            </a:r>
            <a:r>
              <a:rPr lang="fi-FI" err="1"/>
              <a:t>decision</a:t>
            </a:r>
            <a:r>
              <a:rPr lang="fi-FI"/>
              <a:t> </a:t>
            </a:r>
            <a:r>
              <a:rPr lang="fi-FI" err="1"/>
              <a:t>solely</a:t>
            </a:r>
            <a:r>
              <a:rPr lang="fi-FI"/>
              <a:t> </a:t>
            </a:r>
            <a:r>
              <a:rPr lang="fi-FI" err="1"/>
              <a:t>based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grant</a:t>
            </a:r>
            <a:r>
              <a:rPr lang="fi-FI"/>
              <a:t> </a:t>
            </a:r>
            <a:r>
              <a:rPr lang="fi-FI" err="1"/>
              <a:t>awarders</a:t>
            </a:r>
            <a:r>
              <a:rPr lang="fi-FI"/>
              <a:t> </a:t>
            </a:r>
            <a:r>
              <a:rPr lang="fi-FI" err="1"/>
              <a:t>notification</a:t>
            </a:r>
            <a:r>
              <a:rPr lang="fi-FI"/>
              <a:t>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51B381-E09B-644C-8D85-60A96B854DCA}"/>
              </a:ext>
            </a:extLst>
          </p:cNvPr>
          <p:cNvSpPr txBox="1">
            <a:spLocks/>
          </p:cNvSpPr>
          <p:nvPr/>
        </p:nvSpPr>
        <p:spPr>
          <a:xfrm>
            <a:off x="2785146" y="5876817"/>
            <a:ext cx="2999597" cy="38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46AF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6038D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Mela’s e-Services</a:t>
            </a:r>
          </a:p>
        </p:txBody>
      </p:sp>
      <p:grpSp>
        <p:nvGrpSpPr>
          <p:cNvPr id="10" name="Group 9" descr="Screenshot of Mela´s e-services.">
            <a:extLst>
              <a:ext uri="{FF2B5EF4-FFF2-40B4-BE49-F238E27FC236}">
                <a16:creationId xmlns:a16="http://schemas.microsoft.com/office/drawing/2014/main" id="{442292E0-41FF-BAB3-CB7B-EFA1C06EBD35}"/>
              </a:ext>
            </a:extLst>
          </p:cNvPr>
          <p:cNvGrpSpPr/>
          <p:nvPr/>
        </p:nvGrpSpPr>
        <p:grpSpPr>
          <a:xfrm>
            <a:off x="2511801" y="3401764"/>
            <a:ext cx="9030085" cy="2451103"/>
            <a:chOff x="2511801" y="3757365"/>
            <a:chExt cx="9030085" cy="24511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512F3-E269-114D-8C4C-F86E136CE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2" t="2137" b="56314"/>
            <a:stretch/>
          </p:blipFill>
          <p:spPr>
            <a:xfrm>
              <a:off x="2511801" y="3757365"/>
              <a:ext cx="9030085" cy="245110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A0446B28-A444-0E2A-B3A9-75DF13C74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225" b="39573"/>
            <a:stretch/>
          </p:blipFill>
          <p:spPr>
            <a:xfrm>
              <a:off x="7772400" y="3950227"/>
              <a:ext cx="3488955" cy="142633"/>
            </a:xfrm>
            <a:prstGeom prst="rect">
              <a:avLst/>
            </a:prstGeom>
          </p:spPr>
        </p:pic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9C26225-A38B-C282-D830-80B0BD7A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61486" y="4263002"/>
              <a:ext cx="408328" cy="763396"/>
            </a:xfrm>
            <a:prstGeom prst="rect">
              <a:avLst/>
            </a:prstGeom>
          </p:spPr>
        </p:pic>
      </p:grpSp>
      <p:sp>
        <p:nvSpPr>
          <p:cNvPr id="11" name="Ellipsi 7">
            <a:extLst>
              <a:ext uri="{FF2B5EF4-FFF2-40B4-BE49-F238E27FC236}">
                <a16:creationId xmlns:a16="http://schemas.microsoft.com/office/drawing/2014/main" id="{C0ECCC2C-4256-1648-673E-D489C55B02BB}"/>
              </a:ext>
            </a:extLst>
          </p:cNvPr>
          <p:cNvSpPr>
            <a:spLocks noChangeAspect="1"/>
          </p:cNvSpPr>
          <p:nvPr/>
        </p:nvSpPr>
        <p:spPr>
          <a:xfrm>
            <a:off x="404709" y="3521618"/>
            <a:ext cx="2622488" cy="26224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Apply</a:t>
            </a:r>
            <a: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</a:t>
            </a:r>
            <a:b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fi-FI" sz="2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your</a:t>
            </a:r>
            <a: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MYEL </a:t>
            </a:r>
            <a:r>
              <a:rPr kumimoji="0" lang="fi-FI" sz="2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insurance</a:t>
            </a:r>
            <a: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in </a:t>
            </a:r>
            <a:r>
              <a:rPr kumimoji="0" lang="fi-FI" sz="2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Mela´s</a:t>
            </a:r>
            <a: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b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fi-FI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e-</a:t>
            </a:r>
            <a:r>
              <a:rPr kumimoji="0" lang="fi-FI" sz="2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services</a:t>
            </a:r>
            <a:endParaRPr kumimoji="0" lang="fi-FI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8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5A991-861B-DA49-B650-F6648B13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apply </a:t>
            </a:r>
            <a:r>
              <a:rPr lang="fi-FI"/>
              <a:t>for </a:t>
            </a:r>
            <a:r>
              <a:rPr lang="fi-FI" err="1"/>
              <a:t>insurance</a:t>
            </a:r>
            <a:r>
              <a:rPr lang="en-US"/>
              <a:t>?</a:t>
            </a:r>
            <a:endParaRPr lang="fi-FI"/>
          </a:p>
        </p:txBody>
      </p:sp>
      <p:sp>
        <p:nvSpPr>
          <p:cNvPr id="5" name="Viisikulmio 4">
            <a:extLst>
              <a:ext uri="{FF2B5EF4-FFF2-40B4-BE49-F238E27FC236}">
                <a16:creationId xmlns:a16="http://schemas.microsoft.com/office/drawing/2014/main" id="{9A616FA1-B161-CE46-90E5-6CE375A7E904}"/>
              </a:ext>
            </a:extLst>
          </p:cNvPr>
          <p:cNvSpPr>
            <a:spLocks noChangeAspect="1"/>
          </p:cNvSpPr>
          <p:nvPr/>
        </p:nvSpPr>
        <p:spPr>
          <a:xfrm>
            <a:off x="533008" y="2896049"/>
            <a:ext cx="1946894" cy="1135869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2"/>
                </a:solidFill>
              </a:rPr>
              <a:t>Grant </a:t>
            </a:r>
            <a:r>
              <a:rPr lang="fi-FI" sz="2000" b="1" err="1">
                <a:solidFill>
                  <a:schemeClr val="tx2"/>
                </a:solidFill>
              </a:rPr>
              <a:t>decision</a:t>
            </a:r>
            <a:endParaRPr lang="fi-FI" sz="2000" b="1">
              <a:solidFill>
                <a:schemeClr val="tx2"/>
              </a:solidFill>
            </a:endParaRPr>
          </a:p>
        </p:txBody>
      </p:sp>
      <p:sp>
        <p:nvSpPr>
          <p:cNvPr id="15" name="Viisikulmio 14">
            <a:extLst>
              <a:ext uri="{FF2B5EF4-FFF2-40B4-BE49-F238E27FC236}">
                <a16:creationId xmlns:a16="http://schemas.microsoft.com/office/drawing/2014/main" id="{8E0829E7-6462-DA4B-A6D5-A3DB16110F69}"/>
              </a:ext>
            </a:extLst>
          </p:cNvPr>
          <p:cNvSpPr>
            <a:spLocks noChangeAspect="1"/>
          </p:cNvSpPr>
          <p:nvPr/>
        </p:nvSpPr>
        <p:spPr>
          <a:xfrm>
            <a:off x="2618130" y="2896049"/>
            <a:ext cx="2138543" cy="1135869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err="1">
                <a:solidFill>
                  <a:schemeClr val="tx2"/>
                </a:solidFill>
              </a:rPr>
              <a:t>Mela’s</a:t>
            </a:r>
            <a:r>
              <a:rPr lang="fi-FI" sz="2000" b="1">
                <a:solidFill>
                  <a:schemeClr val="tx2"/>
                </a:solidFill>
              </a:rPr>
              <a:t> e-</a:t>
            </a:r>
            <a:r>
              <a:rPr lang="fi-FI" sz="2000" b="1" err="1">
                <a:solidFill>
                  <a:schemeClr val="tx2"/>
                </a:solidFill>
              </a:rPr>
              <a:t>services</a:t>
            </a:r>
            <a:endParaRPr lang="fi-FI" sz="2000" b="1">
              <a:solidFill>
                <a:schemeClr val="tx2"/>
              </a:solidFill>
            </a:endParaRPr>
          </a:p>
        </p:txBody>
      </p:sp>
      <p:sp>
        <p:nvSpPr>
          <p:cNvPr id="16" name="Viisikulmio 15">
            <a:extLst>
              <a:ext uri="{FF2B5EF4-FFF2-40B4-BE49-F238E27FC236}">
                <a16:creationId xmlns:a16="http://schemas.microsoft.com/office/drawing/2014/main" id="{82638C4D-EE38-E64F-ADC4-26A5BBF355FD}"/>
              </a:ext>
            </a:extLst>
          </p:cNvPr>
          <p:cNvSpPr>
            <a:spLocks noChangeAspect="1"/>
          </p:cNvSpPr>
          <p:nvPr/>
        </p:nvSpPr>
        <p:spPr>
          <a:xfrm>
            <a:off x="4894901" y="2896350"/>
            <a:ext cx="2008641" cy="1135869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2"/>
                </a:solidFill>
              </a:rPr>
              <a:t>Insurance </a:t>
            </a:r>
            <a:r>
              <a:rPr lang="fi-FI" sz="2000" b="1" err="1">
                <a:solidFill>
                  <a:schemeClr val="tx2"/>
                </a:solidFill>
              </a:rPr>
              <a:t>application</a:t>
            </a:r>
            <a:endParaRPr lang="fi-FI" sz="2000" b="1">
              <a:solidFill>
                <a:schemeClr val="tx2"/>
              </a:solidFill>
            </a:endParaRPr>
          </a:p>
        </p:txBody>
      </p:sp>
      <p:sp>
        <p:nvSpPr>
          <p:cNvPr id="17" name="Viisikulmio 16">
            <a:extLst>
              <a:ext uri="{FF2B5EF4-FFF2-40B4-BE49-F238E27FC236}">
                <a16:creationId xmlns:a16="http://schemas.microsoft.com/office/drawing/2014/main" id="{034885B1-78F5-854F-98DC-4010C7E87CBB}"/>
              </a:ext>
            </a:extLst>
          </p:cNvPr>
          <p:cNvSpPr>
            <a:spLocks noChangeAspect="1"/>
          </p:cNvSpPr>
          <p:nvPr/>
        </p:nvSpPr>
        <p:spPr>
          <a:xfrm>
            <a:off x="7041770" y="2896049"/>
            <a:ext cx="2246651" cy="1135869"/>
          </a:xfrm>
          <a:prstGeom prst="homePlat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bg1"/>
                </a:solidFill>
                <a:latin typeface="+mj-lt"/>
              </a:rPr>
              <a:t>Insurance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decision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by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Mela</a:t>
            </a:r>
          </a:p>
        </p:txBody>
      </p:sp>
      <p:sp>
        <p:nvSpPr>
          <p:cNvPr id="21" name="Kolmio 20">
            <a:extLst>
              <a:ext uri="{FF2B5EF4-FFF2-40B4-BE49-F238E27FC236}">
                <a16:creationId xmlns:a16="http://schemas.microsoft.com/office/drawing/2014/main" id="{01862955-53C7-FA42-9BD7-4845DC884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62168" y="2711430"/>
            <a:ext cx="379307" cy="250613"/>
          </a:xfrm>
          <a:prstGeom prst="triangle">
            <a:avLst/>
          </a:prstGeom>
          <a:solidFill>
            <a:schemeClr val="tx2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7">
            <a:extLst>
              <a:ext uri="{FF2B5EF4-FFF2-40B4-BE49-F238E27FC236}">
                <a16:creationId xmlns:a16="http://schemas.microsoft.com/office/drawing/2014/main" id="{0CBB2146-266B-201F-7099-A85ECFA4CDCF}"/>
              </a:ext>
            </a:extLst>
          </p:cNvPr>
          <p:cNvSpPr>
            <a:spLocks noChangeAspect="1"/>
          </p:cNvSpPr>
          <p:nvPr/>
        </p:nvSpPr>
        <p:spPr>
          <a:xfrm>
            <a:off x="6790600" y="1448319"/>
            <a:ext cx="1322441" cy="132244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b="1">
                <a:solidFill>
                  <a:schemeClr val="tx2"/>
                </a:solidFill>
              </a:rPr>
              <a:t>Notification </a:t>
            </a:r>
            <a:br>
              <a:rPr lang="fi-FI" b="1"/>
            </a:br>
            <a:r>
              <a:rPr lang="fi-FI" b="1" err="1">
                <a:solidFill>
                  <a:schemeClr val="tx2"/>
                </a:solidFill>
              </a:rPr>
              <a:t>from</a:t>
            </a:r>
            <a:r>
              <a:rPr lang="fi-FI" b="1">
                <a:solidFill>
                  <a:schemeClr val="tx2"/>
                </a:solidFill>
              </a:rPr>
              <a:t> </a:t>
            </a:r>
            <a:br>
              <a:rPr lang="fi-FI" b="1"/>
            </a:br>
            <a:r>
              <a:rPr lang="fi-FI" b="1" err="1">
                <a:solidFill>
                  <a:schemeClr val="tx2"/>
                </a:solidFill>
              </a:rPr>
              <a:t>grant</a:t>
            </a:r>
            <a:r>
              <a:rPr lang="fi-FI" b="1">
                <a:solidFill>
                  <a:schemeClr val="tx2"/>
                </a:solidFill>
              </a:rPr>
              <a:t> </a:t>
            </a:r>
            <a:r>
              <a:rPr lang="fi-FI" b="1" err="1">
                <a:solidFill>
                  <a:schemeClr val="tx2"/>
                </a:solidFill>
              </a:rPr>
              <a:t>issuer</a:t>
            </a:r>
            <a:endParaRPr lang="fi-FI" b="1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5C4423D-1429-BE46-AFB3-4F87D187AFF0}"/>
              </a:ext>
            </a:extLst>
          </p:cNvPr>
          <p:cNvSpPr/>
          <p:nvPr/>
        </p:nvSpPr>
        <p:spPr>
          <a:xfrm>
            <a:off x="9426648" y="2881788"/>
            <a:ext cx="2173611" cy="113586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2"/>
                </a:solidFill>
              </a:rPr>
              <a:t>Insurance </a:t>
            </a:r>
            <a:r>
              <a:rPr lang="fi-FI" sz="2000" b="1" err="1">
                <a:solidFill>
                  <a:schemeClr val="tx2"/>
                </a:solidFill>
              </a:rPr>
              <a:t>invoice</a:t>
            </a:r>
            <a:endParaRPr lang="fi-FI" sz="2000" b="1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AB13A-2568-49F4-437D-823AD18A1B1D}"/>
              </a:ext>
            </a:extLst>
          </p:cNvPr>
          <p:cNvSpPr/>
          <p:nvPr/>
        </p:nvSpPr>
        <p:spPr>
          <a:xfrm>
            <a:off x="523647" y="5024928"/>
            <a:ext cx="5332860" cy="11793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251999" rtlCol="0" anchor="t" anchorCtr="0"/>
          <a:lstStyle/>
          <a:p>
            <a:pPr marL="342900" indent="-342900">
              <a:buClr>
                <a:schemeClr val="accent2"/>
              </a:buClr>
              <a:buFont typeface="System Font Regular"/>
              <a:buChar char="⊳"/>
            </a:pPr>
            <a:r>
              <a:rPr lang="fi-FI" sz="2000">
                <a:solidFill>
                  <a:schemeClr val="tx2"/>
                </a:solidFill>
                <a:latin typeface="+mj-lt"/>
              </a:rPr>
              <a:t>New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application</a:t>
            </a:r>
            <a:endParaRPr lang="fi-FI" sz="200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F27D7-9A15-FF9F-2F5C-AA13019092FF}"/>
              </a:ext>
            </a:extLst>
          </p:cNvPr>
          <p:cNvSpPr/>
          <p:nvPr/>
        </p:nvSpPr>
        <p:spPr>
          <a:xfrm>
            <a:off x="504192" y="4681285"/>
            <a:ext cx="5371771" cy="54736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fi-FI" sz="2000" b="1">
                <a:solidFill>
                  <a:schemeClr val="bg1"/>
                </a:solidFill>
                <a:latin typeface="+mj-lt"/>
              </a:rPr>
              <a:t>New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grant</a:t>
            </a:r>
            <a:endParaRPr lang="fi-FI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07313-9D09-54C8-E266-E33B976FDD30}"/>
              </a:ext>
            </a:extLst>
          </p:cNvPr>
          <p:cNvSpPr/>
          <p:nvPr/>
        </p:nvSpPr>
        <p:spPr>
          <a:xfrm>
            <a:off x="6247944" y="5024928"/>
            <a:ext cx="5332860" cy="11793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251999" rtlCol="0" anchor="t" anchorCtr="0"/>
          <a:lstStyle/>
          <a:p>
            <a:pPr marL="342900" indent="-342900">
              <a:buClr>
                <a:schemeClr val="accent2"/>
              </a:buClr>
              <a:buFont typeface="System Font Regular"/>
              <a:buChar char="⊳"/>
            </a:pPr>
            <a:r>
              <a:rPr lang="en-US" sz="2000">
                <a:solidFill>
                  <a:schemeClr val="tx2"/>
                </a:solidFill>
                <a:latin typeface="+mj-lt"/>
              </a:rPr>
              <a:t>apply for Finnish social security coverage </a:t>
            </a:r>
            <a:br>
              <a:rPr lang="en-US" sz="2000">
                <a:solidFill>
                  <a:schemeClr val="tx2"/>
                </a:solidFill>
                <a:latin typeface="+mj-lt"/>
              </a:rPr>
            </a:br>
            <a:r>
              <a:rPr lang="en-US" sz="2000">
                <a:solidFill>
                  <a:schemeClr val="tx2"/>
                </a:solidFill>
                <a:latin typeface="+mj-lt"/>
              </a:rPr>
              <a:t>(A1 Certificate) from the Finnish Centre for Pensions &gt; </a:t>
            </a:r>
            <a:r>
              <a:rPr lang="en-US" sz="2000" b="1">
                <a:solidFill>
                  <a:schemeClr val="tx2"/>
                </a:solidFill>
                <a:latin typeface="+mj-lt"/>
              </a:rPr>
              <a:t>etk.fi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8D88D-700A-105A-EABD-3793C7DCC945}"/>
              </a:ext>
            </a:extLst>
          </p:cNvPr>
          <p:cNvSpPr/>
          <p:nvPr/>
        </p:nvSpPr>
        <p:spPr>
          <a:xfrm>
            <a:off x="6228489" y="4681285"/>
            <a:ext cx="5371771" cy="54736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fi-FI" sz="2000" b="1">
                <a:solidFill>
                  <a:schemeClr val="bg1"/>
                </a:solidFill>
                <a:latin typeface="+mj-lt"/>
              </a:rPr>
              <a:t>Plan to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work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000" b="1" err="1">
                <a:solidFill>
                  <a:schemeClr val="bg1"/>
                </a:solidFill>
                <a:latin typeface="+mj-lt"/>
              </a:rPr>
              <a:t>abroad</a:t>
            </a:r>
            <a:r>
              <a:rPr lang="fi-FI" sz="2000" b="1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985C2FD-B17F-284A-9A4B-EBB5222E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57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0B94E3AE-01F1-FF46-A2F3-D94441175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65" y="1603248"/>
            <a:ext cx="10311297" cy="20269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Take care of your Mela-security online</a:t>
            </a:r>
            <a:endParaRPr 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20165" y="3698945"/>
            <a:ext cx="5368571" cy="296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>
                <a:solidFill>
                  <a:schemeClr val="accent2"/>
                </a:solidFill>
              </a:rPr>
              <a:t>In Mela’s e-services you can</a:t>
            </a:r>
          </a:p>
          <a:p>
            <a:pPr>
              <a:spcBef>
                <a:spcPts val="600"/>
              </a:spcBef>
            </a:pPr>
            <a:r>
              <a:rPr lang="en-US" sz="1600"/>
              <a:t>Fill out insurance applications and sign pre-filled applications</a:t>
            </a:r>
          </a:p>
          <a:p>
            <a:pPr>
              <a:spcBef>
                <a:spcPts val="600"/>
              </a:spcBef>
            </a:pPr>
            <a:r>
              <a:rPr lang="en-US" sz="1600"/>
              <a:t>Submit a claim in case of an accident at work or during leisure time</a:t>
            </a:r>
          </a:p>
          <a:p>
            <a:pPr>
              <a:spcBef>
                <a:spcPts val="600"/>
              </a:spcBef>
            </a:pPr>
            <a:r>
              <a:rPr lang="en-US" sz="1600"/>
              <a:t>Apply for Mela-sickness allowance</a:t>
            </a:r>
          </a:p>
          <a:p>
            <a:pPr>
              <a:spcBef>
                <a:spcPts val="600"/>
              </a:spcBef>
            </a:pPr>
            <a:r>
              <a:rPr lang="en-US" sz="1600"/>
              <a:t>Apply for old age pension, disability and survivors' pension, rehabilitation allowance</a:t>
            </a:r>
          </a:p>
          <a:p>
            <a:pPr>
              <a:spcBef>
                <a:spcPts val="600"/>
              </a:spcBef>
            </a:pPr>
            <a:r>
              <a:rPr lang="en-US" sz="1600"/>
              <a:t>View your applications and decisions</a:t>
            </a:r>
          </a:p>
        </p:txBody>
      </p:sp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B2FBD79-1DF6-5F45-A81D-D9F86CE08913}"/>
              </a:ext>
            </a:extLst>
          </p:cNvPr>
          <p:cNvSpPr txBox="1">
            <a:spLocks/>
          </p:cNvSpPr>
          <p:nvPr/>
        </p:nvSpPr>
        <p:spPr>
          <a:xfrm>
            <a:off x="6140965" y="4126848"/>
            <a:ext cx="4988446" cy="253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Send documents and messages to Mela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Print or order certificates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View your Pension record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Update address and bank information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View amounts of made insurance payments and received benefits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/>
              <a:t>Apply for term for payment and view your payment situation</a:t>
            </a:r>
          </a:p>
        </p:txBody>
      </p:sp>
      <p:sp>
        <p:nvSpPr>
          <p:cNvPr id="11" name="Ellipsi 7">
            <a:extLst>
              <a:ext uri="{FF2B5EF4-FFF2-40B4-BE49-F238E27FC236}">
                <a16:creationId xmlns:a16="http://schemas.microsoft.com/office/drawing/2014/main" id="{09F3BC98-CEC2-BA4C-9695-92A0C5FE25DB}"/>
              </a:ext>
            </a:extLst>
          </p:cNvPr>
          <p:cNvSpPr>
            <a:spLocks noChangeAspect="1"/>
          </p:cNvSpPr>
          <p:nvPr/>
        </p:nvSpPr>
        <p:spPr>
          <a:xfrm>
            <a:off x="9507849" y="1464708"/>
            <a:ext cx="2304000" cy="230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Online 24/7</a:t>
            </a:r>
            <a:endParaRPr kumimoji="0" lang="fi-FI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71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67599-3456-0BF7-FABF-20A69840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/>
              <a:t>Smooth</a:t>
            </a:r>
            <a:r>
              <a:rPr lang="fi-FI" b="1"/>
              <a:t> </a:t>
            </a:r>
            <a:r>
              <a:rPr lang="fi-FI" b="1" err="1"/>
              <a:t>Use</a:t>
            </a:r>
            <a:r>
              <a:rPr lang="fi-FI" b="1"/>
              <a:t> of </a:t>
            </a:r>
            <a:r>
              <a:rPr lang="fi-FI" b="1" err="1"/>
              <a:t>the</a:t>
            </a:r>
            <a:r>
              <a:rPr lang="fi-FI" b="1"/>
              <a:t> e-Service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35C81E-59E0-3082-5CA8-DD0258BD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Mela’s e-service is a secure and convenient way to send messages and manage your insurance matters</a:t>
            </a:r>
          </a:p>
          <a:p>
            <a:pPr marL="0" lvl="0" indent="0">
              <a:buNone/>
            </a:pPr>
            <a:endParaRPr lang="en-US"/>
          </a:p>
          <a:p>
            <a:r>
              <a:rPr lang="en-US" b="1"/>
              <a:t>Keep your contact details up to date </a:t>
            </a:r>
            <a:r>
              <a:rPr lang="en-US"/>
              <a:t>— especially your phone number and email address.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Mela uses your phone number or email address to notify you when we need additional information regarding your insurance matter — helping things proceed smoothly without delays.</a:t>
            </a:r>
          </a:p>
          <a:p>
            <a:pPr marL="0" indent="0">
              <a:buNone/>
            </a:pPr>
            <a:endParaRPr lang="fi-FI"/>
          </a:p>
          <a:p>
            <a:r>
              <a:rPr lang="en-US" b="1"/>
              <a:t>Give your consent to receive notifications about new customer messages:</a:t>
            </a:r>
          </a:p>
          <a:p>
            <a:pPr lvl="1"/>
            <a:r>
              <a:rPr lang="en-US"/>
              <a:t>Choose whether you want to receive notifications about new messages in the online service by </a:t>
            </a:r>
            <a:r>
              <a:rPr lang="en-US" b="1"/>
              <a:t>text message </a:t>
            </a:r>
            <a:r>
              <a:rPr lang="en-US"/>
              <a:t>or </a:t>
            </a:r>
            <a:r>
              <a:rPr lang="en-US" b="1"/>
              <a:t>email.</a:t>
            </a:r>
          </a:p>
          <a:p>
            <a:pPr marL="419400" lvl="1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7480A7-40BF-E47C-3DAB-303EA2FC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18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E4521E-55E3-D3D6-49EA-726D1556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F854-004B-46AF-B0C2-BCF606787B41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0CC2CD-3A51-BB01-BBEA-D4F25C0F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7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31">
            <a:hlinkClick r:id="rId2"/>
            <a:extLst>
              <a:ext uri="{FF2B5EF4-FFF2-40B4-BE49-F238E27FC236}">
                <a16:creationId xmlns:a16="http://schemas.microsoft.com/office/drawing/2014/main" id="{40F2517F-AE39-FA16-C803-F794BC597D3B}"/>
              </a:ext>
            </a:extLst>
          </p:cNvPr>
          <p:cNvSpPr txBox="1">
            <a:spLocks noChangeAspect="1"/>
          </p:cNvSpPr>
          <p:nvPr/>
        </p:nvSpPr>
        <p:spPr>
          <a:xfrm>
            <a:off x="10970722" y="6144954"/>
            <a:ext cx="88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mela.fi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49A837D-83D7-A3E5-0CFB-0DC5505F1C82}"/>
              </a:ext>
            </a:extLst>
          </p:cNvPr>
          <p:cNvSpPr txBox="1">
            <a:spLocks/>
          </p:cNvSpPr>
          <p:nvPr/>
        </p:nvSpPr>
        <p:spPr>
          <a:xfrm>
            <a:off x="310937" y="384193"/>
            <a:ext cx="11407140" cy="91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i-FI" err="1">
                <a:latin typeface="Calibri"/>
                <a:ea typeface="Calibri"/>
                <a:cs typeface="Calibri Light"/>
              </a:rPr>
              <a:t>Further</a:t>
            </a:r>
            <a:r>
              <a:rPr lang="fi-FI">
                <a:latin typeface="Calibri"/>
                <a:ea typeface="Calibri"/>
                <a:cs typeface="Calibri Light"/>
              </a:rPr>
              <a:t> </a:t>
            </a:r>
            <a:r>
              <a:rPr lang="fi-FI" err="1">
                <a:latin typeface="Calibri"/>
                <a:ea typeface="Calibri"/>
                <a:cs typeface="Calibri Light"/>
              </a:rPr>
              <a:t>information</a:t>
            </a:r>
            <a:endParaRPr lang="fi-FI">
              <a:latin typeface="Calibri"/>
              <a:ea typeface="Calibri"/>
              <a:cs typeface="Calibri Light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6252FFB2-DCFA-5118-4885-D93C24D685E1}"/>
              </a:ext>
            </a:extLst>
          </p:cNvPr>
          <p:cNvSpPr txBox="1">
            <a:spLocks/>
          </p:cNvSpPr>
          <p:nvPr/>
        </p:nvSpPr>
        <p:spPr>
          <a:xfrm>
            <a:off x="310937" y="1438918"/>
            <a:ext cx="7906888" cy="30038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fi-FI" b="1" err="1">
                <a:latin typeface="Calibri"/>
                <a:ea typeface="Calibri"/>
                <a:cs typeface="Calibri"/>
              </a:rPr>
              <a:t>Mela’s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 b="1" err="1">
                <a:latin typeface="Calibri"/>
                <a:ea typeface="Calibri"/>
                <a:cs typeface="Calibri"/>
              </a:rPr>
              <a:t>website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mela.fi/</a:t>
            </a:r>
            <a:r>
              <a:rPr lang="fi-FI" i="0" u="none" strike="noStrike">
                <a:effectLst/>
                <a:latin typeface="-apple-system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grantrecipient</a:t>
            </a:r>
            <a:endParaRPr lang="fi-FI"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fi-FI" b="1">
                <a:latin typeface="Calibri"/>
                <a:ea typeface="Calibri"/>
                <a:cs typeface="Calibri"/>
              </a:rPr>
              <a:t>E-</a:t>
            </a:r>
            <a:r>
              <a:rPr lang="fi-FI" b="1" err="1">
                <a:latin typeface="Calibri"/>
                <a:ea typeface="Calibri"/>
                <a:cs typeface="Calibri"/>
              </a:rPr>
              <a:t>services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mela.fi/e-services</a:t>
            </a:r>
          </a:p>
          <a:p>
            <a:pPr marL="647700" lvl="1"/>
            <a:r>
              <a:rPr lang="fi-FI" err="1">
                <a:latin typeface="Calibri"/>
                <a:ea typeface="Calibri"/>
                <a:cs typeface="Calibri"/>
              </a:rPr>
              <a:t>Send</a:t>
            </a:r>
            <a:r>
              <a:rPr lang="fi-FI">
                <a:latin typeface="Calibri"/>
                <a:ea typeface="Calibri"/>
                <a:cs typeface="Calibri"/>
              </a:rPr>
              <a:t> and </a:t>
            </a:r>
            <a:r>
              <a:rPr lang="fi-FI" err="1">
                <a:latin typeface="Calibri"/>
                <a:ea typeface="Calibri"/>
                <a:cs typeface="Calibri"/>
              </a:rPr>
              <a:t>receive</a:t>
            </a:r>
            <a:r>
              <a:rPr lang="fi-FI">
                <a:latin typeface="Calibri"/>
                <a:ea typeface="Calibri"/>
                <a:cs typeface="Calibri"/>
              </a:rPr>
              <a:t> </a:t>
            </a:r>
            <a:r>
              <a:rPr lang="fi-FI" err="1">
                <a:latin typeface="Calibri"/>
                <a:ea typeface="Calibri"/>
                <a:cs typeface="Calibri"/>
              </a:rPr>
              <a:t>messages</a:t>
            </a:r>
            <a:r>
              <a:rPr lang="fi-FI">
                <a:latin typeface="Calibri"/>
                <a:ea typeface="Calibri"/>
                <a:cs typeface="Calibri"/>
              </a:rPr>
              <a:t> </a:t>
            </a:r>
            <a:r>
              <a:rPr lang="fi-FI" err="1">
                <a:latin typeface="Calibri"/>
                <a:ea typeface="Calibri"/>
                <a:cs typeface="Calibri"/>
              </a:rPr>
              <a:t>over</a:t>
            </a:r>
            <a:r>
              <a:rPr lang="fi-FI">
                <a:latin typeface="Calibri"/>
                <a:ea typeface="Calibri"/>
                <a:cs typeface="Calibri"/>
              </a:rPr>
              <a:t> a </a:t>
            </a:r>
            <a:r>
              <a:rPr lang="fi-FI" err="1">
                <a:latin typeface="Calibri"/>
                <a:ea typeface="Calibri"/>
                <a:cs typeface="Calibri"/>
              </a:rPr>
              <a:t>secure</a:t>
            </a:r>
            <a:r>
              <a:rPr lang="fi-FI">
                <a:latin typeface="Calibri"/>
                <a:ea typeface="Calibri"/>
                <a:cs typeface="Calibri"/>
              </a:rPr>
              <a:t> </a:t>
            </a:r>
            <a:r>
              <a:rPr lang="fi-FI" err="1">
                <a:latin typeface="Calibri"/>
                <a:ea typeface="Calibri"/>
                <a:cs typeface="Calibri"/>
              </a:rPr>
              <a:t>connection</a:t>
            </a:r>
            <a:endParaRPr lang="fi-FI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fi-FI" b="1" err="1">
                <a:latin typeface="Calibri"/>
                <a:ea typeface="Calibri"/>
                <a:cs typeface="Calibri"/>
              </a:rPr>
              <a:t>Customer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 b="1" err="1">
                <a:latin typeface="Calibri"/>
                <a:ea typeface="Calibri"/>
                <a:cs typeface="Calibri"/>
              </a:rPr>
              <a:t>service</a:t>
            </a:r>
            <a:r>
              <a:rPr lang="fi-FI">
                <a:latin typeface="Calibri"/>
                <a:ea typeface="Calibri"/>
                <a:cs typeface="Calibri"/>
              </a:rPr>
              <a:t> 029 435 2650</a:t>
            </a:r>
            <a:endParaRPr lang="fi-FI" b="1">
              <a:latin typeface="Calibri"/>
              <a:ea typeface="Calibri"/>
              <a:cs typeface="Calibri"/>
            </a:endParaRPr>
          </a:p>
          <a:p>
            <a:pPr>
              <a:buClr>
                <a:schemeClr val="accent4"/>
              </a:buClr>
            </a:pPr>
            <a:r>
              <a:rPr lang="fi-FI" b="1" err="1">
                <a:latin typeface="Calibri"/>
                <a:ea typeface="Calibri"/>
                <a:cs typeface="Calibri"/>
              </a:rPr>
              <a:t>Occupational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 b="1" err="1">
                <a:latin typeface="Calibri"/>
                <a:ea typeface="Calibri"/>
                <a:cs typeface="Calibri"/>
              </a:rPr>
              <a:t>wellbeing</a:t>
            </a:r>
            <a:r>
              <a:rPr lang="fi-FI" b="1">
                <a:latin typeface="Calibri"/>
                <a:ea typeface="Calibri"/>
                <a:cs typeface="Calibri"/>
              </a:rPr>
              <a:t> </a:t>
            </a:r>
            <a:r>
              <a:rPr lang="fi-FI" b="1" err="1">
                <a:latin typeface="Calibri"/>
                <a:ea typeface="Calibri"/>
                <a:cs typeface="Calibri"/>
              </a:rPr>
              <a:t>services</a:t>
            </a:r>
            <a:br>
              <a:rPr lang="fi-FI" b="1"/>
            </a:br>
            <a:r>
              <a:rPr lang="en-US"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mela.fi/occupational-wellbeing</a:t>
            </a:r>
          </a:p>
        </p:txBody>
      </p:sp>
      <p:pic>
        <p:nvPicPr>
          <p:cNvPr id="2" name="Kuva 1" descr="Kuva, joka sisältää kohteen vaate, Ihmisen kasvot, Tanssi, henkilö&#10;&#10;Tekoälyllä luotu sisältö saattaa olla virheellistä.">
            <a:extLst>
              <a:ext uri="{FF2B5EF4-FFF2-40B4-BE49-F238E27FC236}">
                <a16:creationId xmlns:a16="http://schemas.microsoft.com/office/drawing/2014/main" id="{9E483B38-62FF-78D4-4D18-1CAB29E4F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867" y="296947"/>
            <a:ext cx="3133725" cy="3133725"/>
          </a:xfrm>
          <a:prstGeom prst="rect">
            <a:avLst/>
          </a:prstGeom>
        </p:spPr>
      </p:pic>
      <p:pic>
        <p:nvPicPr>
          <p:cNvPr id="5" name="Kuva 4" descr="Kuva, joka sisältää kohteen Lääketieteelliset välineet, terveydenhuolto, lääketieteellinen, henkilö&#10;&#10;Tekoälyllä luotu sisältö saattaa olla virheellistä.">
            <a:extLst>
              <a:ext uri="{FF2B5EF4-FFF2-40B4-BE49-F238E27FC236}">
                <a16:creationId xmlns:a16="http://schemas.microsoft.com/office/drawing/2014/main" id="{61FECEDF-C47E-DD32-2CA2-AF5E16539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888" y="1110435"/>
            <a:ext cx="31432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45FD1BC-248D-DA14-2C99-5D114D53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09" y="-915608"/>
            <a:ext cx="11407140" cy="9156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Mela </a:t>
            </a:r>
            <a:r>
              <a:rPr lang="fi-FI" err="1"/>
              <a:t>security</a:t>
            </a:r>
            <a:r>
              <a:rPr lang="fi-FI"/>
              <a:t> for </a:t>
            </a:r>
            <a:r>
              <a:rPr lang="fi-FI" err="1"/>
              <a:t>grant</a:t>
            </a:r>
            <a:r>
              <a:rPr lang="fi-FI"/>
              <a:t> </a:t>
            </a:r>
            <a:r>
              <a:rPr lang="fi-FI" err="1"/>
              <a:t>recipients</a:t>
            </a:r>
            <a:endParaRPr lang="fi-FI"/>
          </a:p>
        </p:txBody>
      </p:sp>
      <p:graphicFrame>
        <p:nvGraphicFramePr>
          <p:cNvPr id="3" name="Diagram 2" descr="Kaavio, joka kuvaa, mitä Mela-turva sisältää: MYEL-työeläkkeet, MATA- työtapaturma- ja ammattitautivakuutus, Vapaa-ajan tapaturmavakuutus, Mela-sairauspäiväraha, ryhmähenkivakuutus, ammatillinen kuntoutus ja lomitus- ja työkykypalvelut.">
            <a:extLst>
              <a:ext uri="{FF2B5EF4-FFF2-40B4-BE49-F238E27FC236}">
                <a16:creationId xmlns:a16="http://schemas.microsoft.com/office/drawing/2014/main" id="{07C320C0-55DB-D676-DB91-AF89E0D27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785598"/>
              </p:ext>
            </p:extLst>
          </p:nvPr>
        </p:nvGraphicFramePr>
        <p:xfrm>
          <a:off x="167205" y="976097"/>
          <a:ext cx="11706918" cy="587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5BA36768-1904-B18D-FBB4-52170C43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146" y="2355656"/>
            <a:ext cx="1295400" cy="806450"/>
          </a:xfrm>
          <a:prstGeom prst="rect">
            <a:avLst/>
          </a:prstGeom>
        </p:spPr>
      </p:pic>
      <p:pic>
        <p:nvPicPr>
          <p:cNvPr id="18" name="Picture 17" descr="A pink rocking chair on a black background&#10;&#10;Description automatically generated">
            <a:extLst>
              <a:ext uri="{FF2B5EF4-FFF2-40B4-BE49-F238E27FC236}">
                <a16:creationId xmlns:a16="http://schemas.microsoft.com/office/drawing/2014/main" id="{0FDF6707-B815-9CE1-4D59-91D8EC011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451" y="680529"/>
            <a:ext cx="930936" cy="930936"/>
          </a:xfrm>
          <a:prstGeom prst="rect">
            <a:avLst/>
          </a:prstGeom>
        </p:spPr>
      </p:pic>
      <p:pic>
        <p:nvPicPr>
          <p:cNvPr id="27" name="Picture 26" descr="A pink person with a sling on it&#10;&#10;Description automatically generated">
            <a:extLst>
              <a:ext uri="{FF2B5EF4-FFF2-40B4-BE49-F238E27FC236}">
                <a16:creationId xmlns:a16="http://schemas.microsoft.com/office/drawing/2014/main" id="{72564E8C-136A-D900-A14F-1F9FFC1A40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6072" y="2623528"/>
            <a:ext cx="1094604" cy="898000"/>
          </a:xfrm>
          <a:prstGeom prst="rect">
            <a:avLst/>
          </a:prstGeom>
        </p:spPr>
      </p:pic>
      <p:pic>
        <p:nvPicPr>
          <p:cNvPr id="22" name="Picture 21" descr="A pink icon with a zipper in his mouth&#10;&#10;Description automatically generated">
            <a:extLst>
              <a:ext uri="{FF2B5EF4-FFF2-40B4-BE49-F238E27FC236}">
                <a16:creationId xmlns:a16="http://schemas.microsoft.com/office/drawing/2014/main" id="{84265FAF-493A-8E20-9BA7-074C2E31C4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7624" y="4214763"/>
            <a:ext cx="726183" cy="721105"/>
          </a:xfrm>
          <a:prstGeom prst="rect">
            <a:avLst/>
          </a:prstGeom>
        </p:spPr>
      </p:pic>
      <p:pic>
        <p:nvPicPr>
          <p:cNvPr id="24" name="Picture 23" descr="A pink heart on a black background&#10;&#10;Description automatically generated">
            <a:extLst>
              <a:ext uri="{FF2B5EF4-FFF2-40B4-BE49-F238E27FC236}">
                <a16:creationId xmlns:a16="http://schemas.microsoft.com/office/drawing/2014/main" id="{9E75B08D-898D-06E3-F268-778C1A21B0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437" y="970374"/>
            <a:ext cx="547117" cy="547117"/>
          </a:xfrm>
          <a:prstGeom prst="rect">
            <a:avLst/>
          </a:prstGeom>
        </p:spPr>
      </p:pic>
      <p:pic>
        <p:nvPicPr>
          <p:cNvPr id="14" name="Picture 13" descr="A group of people with pink outline&#10;&#10;Description automatically generated">
            <a:extLst>
              <a:ext uri="{FF2B5EF4-FFF2-40B4-BE49-F238E27FC236}">
                <a16:creationId xmlns:a16="http://schemas.microsoft.com/office/drawing/2014/main" id="{48541654-D4DA-56F9-67A8-52F25C3313E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9321" y="2258742"/>
            <a:ext cx="1192465" cy="721105"/>
          </a:xfrm>
          <a:prstGeom prst="rect">
            <a:avLst/>
          </a:prstGeom>
        </p:spPr>
      </p:pic>
      <p:pic>
        <p:nvPicPr>
          <p:cNvPr id="30" name="Picture 29" descr="A pink heart on a black background&#10;&#10;Description automatically generated">
            <a:extLst>
              <a:ext uri="{FF2B5EF4-FFF2-40B4-BE49-F238E27FC236}">
                <a16:creationId xmlns:a16="http://schemas.microsoft.com/office/drawing/2014/main" id="{44106101-E629-EFE3-440A-E3A52A540F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47" y="4010180"/>
            <a:ext cx="547117" cy="54711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8D0013-0ECA-0A99-F205-FF8F31569149}"/>
              </a:ext>
            </a:extLst>
          </p:cNvPr>
          <p:cNvSpPr/>
          <p:nvPr/>
        </p:nvSpPr>
        <p:spPr>
          <a:xfrm>
            <a:off x="447626" y="5697499"/>
            <a:ext cx="11321306" cy="5471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Mela insurance premiums • Kela coverage premiums • Taxes</a:t>
            </a:r>
            <a:endParaRPr lang="fi-FI" sz="2000" b="1">
              <a:solidFill>
                <a:schemeClr val="tx2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47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27438D-4FDC-1348-B5F7-1757F5A6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 security for grant recipients, example</a:t>
            </a:r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BB5BEB7D-BB10-387B-352D-0EC562E14B7C}"/>
              </a:ext>
            </a:extLst>
          </p:cNvPr>
          <p:cNvSpPr/>
          <p:nvPr/>
        </p:nvSpPr>
        <p:spPr>
          <a:xfrm>
            <a:off x="4286391" y="1804416"/>
            <a:ext cx="3563747" cy="356374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j-lt"/>
              </a:rPr>
              <a:t>32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,400 euro</a:t>
            </a:r>
            <a:r>
              <a:rPr lang="en-US" sz="3200" b="1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grant</a:t>
            </a:r>
            <a:r>
              <a:rPr lang="en-US" sz="3200" b="1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 months</a:t>
            </a:r>
          </a:p>
        </p:txBody>
      </p:sp>
      <p:sp>
        <p:nvSpPr>
          <p:cNvPr id="21" name="Viisikulmio 20">
            <a:extLst>
              <a:ext uri="{FF2B5EF4-FFF2-40B4-BE49-F238E27FC236}">
                <a16:creationId xmlns:a16="http://schemas.microsoft.com/office/drawing/2014/main" id="{C1402C9E-6B14-2A47-95E6-8DBD27A45789}"/>
              </a:ext>
            </a:extLst>
          </p:cNvPr>
          <p:cNvSpPr>
            <a:spLocks noChangeAspect="1"/>
          </p:cNvSpPr>
          <p:nvPr/>
        </p:nvSpPr>
        <p:spPr>
          <a:xfrm>
            <a:off x="478448" y="1804416"/>
            <a:ext cx="3683026" cy="1160432"/>
          </a:xfrm>
          <a:prstGeom prst="homePlat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b="1">
                <a:solidFill>
                  <a:schemeClr val="bg1"/>
                </a:solidFill>
              </a:rPr>
              <a:t>Accident allowance 90 € /day</a:t>
            </a:r>
          </a:p>
          <a:p>
            <a:r>
              <a:rPr lang="en-US" b="1">
                <a:solidFill>
                  <a:schemeClr val="bg1"/>
                </a:solidFill>
              </a:rPr>
              <a:t>+ treatment costs</a:t>
            </a:r>
          </a:p>
        </p:txBody>
      </p:sp>
      <p:sp>
        <p:nvSpPr>
          <p:cNvPr id="30" name="Viisikulmio 29">
            <a:extLst>
              <a:ext uri="{FF2B5EF4-FFF2-40B4-BE49-F238E27FC236}">
                <a16:creationId xmlns:a16="http://schemas.microsoft.com/office/drawing/2014/main" id="{2C2A18F0-0785-BF4C-BCA8-58FEF3C4B579}"/>
              </a:ext>
            </a:extLst>
          </p:cNvPr>
          <p:cNvSpPr>
            <a:spLocks noChangeAspect="1"/>
          </p:cNvSpPr>
          <p:nvPr/>
        </p:nvSpPr>
        <p:spPr>
          <a:xfrm>
            <a:off x="474875" y="3125592"/>
            <a:ext cx="3686241" cy="1135869"/>
          </a:xfrm>
          <a:prstGeom prst="homePlat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b="1">
                <a:solidFill>
                  <a:schemeClr val="bg1"/>
                </a:solidFill>
              </a:rPr>
              <a:t>Old age pension 41 € /month</a:t>
            </a:r>
          </a:p>
        </p:txBody>
      </p:sp>
      <p:sp>
        <p:nvSpPr>
          <p:cNvPr id="38" name="Viisikulmio 37">
            <a:extLst>
              <a:ext uri="{FF2B5EF4-FFF2-40B4-BE49-F238E27FC236}">
                <a16:creationId xmlns:a16="http://schemas.microsoft.com/office/drawing/2014/main" id="{B61D475D-3CC6-3744-97C8-4FD76BC8A90C}"/>
              </a:ext>
            </a:extLst>
          </p:cNvPr>
          <p:cNvSpPr>
            <a:spLocks noChangeAspect="1"/>
          </p:cNvSpPr>
          <p:nvPr/>
        </p:nvSpPr>
        <p:spPr>
          <a:xfrm>
            <a:off x="474875" y="4391941"/>
            <a:ext cx="3686241" cy="1160431"/>
          </a:xfrm>
          <a:prstGeom prst="homePlat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4000" tIns="45720" rIns="0" bIns="45720" rtlCol="0" anchor="ctr"/>
          <a:lstStyle/>
          <a:p>
            <a:r>
              <a:rPr lang="fi-FI" b="1">
                <a:solidFill>
                  <a:schemeClr val="bg1"/>
                </a:solidFill>
              </a:rPr>
              <a:t>4,305 € </a:t>
            </a:r>
            <a:r>
              <a:rPr lang="fi-FI" b="1" dirty="0" err="1">
                <a:solidFill>
                  <a:schemeClr val="bg1"/>
                </a:solidFill>
              </a:rPr>
              <a:t>insurance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premiums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+ 148 €  </a:t>
            </a:r>
            <a:r>
              <a:rPr lang="fi-FI" b="1" dirty="0" err="1">
                <a:solidFill>
                  <a:schemeClr val="bg1"/>
                </a:solidFill>
              </a:rPr>
              <a:t>leisure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time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accident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insurance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  <a:latin typeface="+mj-lt"/>
              </a:rPr>
              <a:t>Tax</a:t>
            </a:r>
            <a:r>
              <a:rPr lang="fi-FI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b="1" dirty="0" err="1">
                <a:solidFill>
                  <a:schemeClr val="bg1"/>
                </a:solidFill>
                <a:latin typeface="+mj-lt"/>
              </a:rPr>
              <a:t>deductible</a:t>
            </a:r>
            <a:endParaRPr lang="fi-FI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Viisikulmio 20">
            <a:extLst>
              <a:ext uri="{FF2B5EF4-FFF2-40B4-BE49-F238E27FC236}">
                <a16:creationId xmlns:a16="http://schemas.microsoft.com/office/drawing/2014/main" id="{E6C689F1-20D4-224F-59DC-0AF92CB8B234}"/>
              </a:ext>
            </a:extLst>
          </p:cNvPr>
          <p:cNvSpPr>
            <a:spLocks noChangeAspect="1"/>
          </p:cNvSpPr>
          <p:nvPr/>
        </p:nvSpPr>
        <p:spPr>
          <a:xfrm flipH="1">
            <a:off x="7975771" y="1804416"/>
            <a:ext cx="3809709" cy="1160432"/>
          </a:xfrm>
          <a:prstGeom prst="homePlat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45720" rIns="91440" bIns="45720"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Sickness allowance 68 € /day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(basic allowance 32 € /day)</a:t>
            </a:r>
          </a:p>
        </p:txBody>
      </p:sp>
      <p:sp>
        <p:nvSpPr>
          <p:cNvPr id="9" name="Viisikulmio 20">
            <a:extLst>
              <a:ext uri="{FF2B5EF4-FFF2-40B4-BE49-F238E27FC236}">
                <a16:creationId xmlns:a16="http://schemas.microsoft.com/office/drawing/2014/main" id="{F59B046B-4683-EDFE-888C-ECA749398C7C}"/>
              </a:ext>
            </a:extLst>
          </p:cNvPr>
          <p:cNvSpPr>
            <a:spLocks noChangeAspect="1"/>
          </p:cNvSpPr>
          <p:nvPr/>
        </p:nvSpPr>
        <p:spPr>
          <a:xfrm flipH="1">
            <a:off x="7975771" y="3113310"/>
            <a:ext cx="3809709" cy="1160432"/>
          </a:xfrm>
          <a:prstGeom prst="homePlat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US" b="1">
                <a:solidFill>
                  <a:schemeClr val="bg1"/>
                </a:solidFill>
              </a:rPr>
              <a:t>Kela's earning related benefits e.g. parental allowance 75 € /day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(basic allowance 32 € /day)</a:t>
            </a:r>
          </a:p>
        </p:txBody>
      </p:sp>
      <p:sp>
        <p:nvSpPr>
          <p:cNvPr id="10" name="Viisikulmio 20">
            <a:extLst>
              <a:ext uri="{FF2B5EF4-FFF2-40B4-BE49-F238E27FC236}">
                <a16:creationId xmlns:a16="http://schemas.microsoft.com/office/drawing/2014/main" id="{A85B432E-D9E7-652C-540F-8EC40E8891F0}"/>
              </a:ext>
            </a:extLst>
          </p:cNvPr>
          <p:cNvSpPr>
            <a:spLocks noChangeAspect="1"/>
          </p:cNvSpPr>
          <p:nvPr/>
        </p:nvSpPr>
        <p:spPr>
          <a:xfrm flipH="1">
            <a:off x="7975771" y="4391940"/>
            <a:ext cx="3809709" cy="1160432"/>
          </a:xfrm>
          <a:prstGeom prst="homePlat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Kela cover </a:t>
            </a:r>
            <a:r>
              <a:rPr lang="fi-FI" b="1" dirty="0" err="1">
                <a:solidFill>
                  <a:schemeClr val="bg1"/>
                </a:solidFill>
              </a:rPr>
              <a:t>premiums</a:t>
            </a:r>
            <a:r>
              <a:rPr lang="fi-FI" b="1" dirty="0">
                <a:solidFill>
                  <a:schemeClr val="bg1"/>
                </a:solidFill>
              </a:rPr>
              <a:t> 640 </a:t>
            </a:r>
            <a:r>
              <a:rPr lang="en-US" b="1" dirty="0">
                <a:solidFill>
                  <a:schemeClr val="bg1"/>
                </a:solidFill>
              </a:rPr>
              <a:t>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Yle </a:t>
            </a:r>
            <a:r>
              <a:rPr lang="fi-FI" b="1" dirty="0" err="1">
                <a:solidFill>
                  <a:schemeClr val="bg1"/>
                </a:solidFill>
              </a:rPr>
              <a:t>tax</a:t>
            </a:r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1"/>
                </a:solidFill>
              </a:rPr>
              <a:t>Income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tax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245613-F172-ED8C-1DAB-B42644CF13AF}"/>
              </a:ext>
            </a:extLst>
          </p:cNvPr>
          <p:cNvSpPr/>
          <p:nvPr/>
        </p:nvSpPr>
        <p:spPr>
          <a:xfrm>
            <a:off x="435347" y="5684124"/>
            <a:ext cx="11321306" cy="5471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Total cost ≈ 15 % of grant amount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6A394D-D201-8F43-9891-C714E2D6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2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The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basics</a:t>
            </a:r>
            <a:r>
              <a:rPr lang="fi-FI">
                <a:cs typeface="Calibri Light"/>
              </a:rPr>
              <a:t> of MYEL </a:t>
            </a:r>
            <a:r>
              <a:rPr lang="fi-FI" err="1">
                <a:cs typeface="Calibri Light"/>
              </a:rPr>
              <a:t>insurance</a:t>
            </a:r>
            <a:endParaRPr lang="fi-FI">
              <a:highlight>
                <a:srgbClr val="FFFF00"/>
              </a:highlight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79A1A0-A9A7-056C-96BD-8AD9627ECD8B}"/>
              </a:ext>
            </a:extLst>
          </p:cNvPr>
          <p:cNvSpPr/>
          <p:nvPr/>
        </p:nvSpPr>
        <p:spPr>
          <a:xfrm>
            <a:off x="3394953" y="2083022"/>
            <a:ext cx="8572458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rtlCol="0" anchor="ctr"/>
          <a:lstStyle/>
          <a:p>
            <a:r>
              <a:rPr lang="en-US" sz="2000" b="1">
                <a:latin typeface="+mj-lt"/>
              </a:rPr>
              <a:t>The insurance is issued for a specific period on a grant-by-grant basis</a:t>
            </a:r>
            <a:endParaRPr lang="fi-FI" sz="2000" b="1">
              <a:latin typeface="+mj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17020" y="2452726"/>
            <a:ext cx="7015480" cy="635212"/>
          </a:xfrm>
        </p:spPr>
        <p:txBody>
          <a:bodyPr/>
          <a:lstStyle/>
          <a:p>
            <a:r>
              <a:rPr lang="en-US"/>
              <a:t>The criteria for insurance obligation needs to be reviewed for each grant you receive</a:t>
            </a:r>
            <a:endParaRPr lang="fi-FI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114A14-4CC1-0958-5F98-7592DEE61B05}"/>
              </a:ext>
            </a:extLst>
          </p:cNvPr>
          <p:cNvSpPr/>
          <p:nvPr/>
        </p:nvSpPr>
        <p:spPr>
          <a:xfrm>
            <a:off x="4524827" y="3241834"/>
            <a:ext cx="7442583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en-US" sz="2000" b="1">
                <a:latin typeface="+mj-lt"/>
              </a:rPr>
              <a:t>Length of the insurance period</a:t>
            </a:r>
            <a:endParaRPr lang="fi-FI" sz="2000" b="1">
              <a:latin typeface="+mj-lt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3B41A96-AF06-CCDA-45CE-29377EEBB9A8}"/>
              </a:ext>
            </a:extLst>
          </p:cNvPr>
          <p:cNvSpPr txBox="1">
            <a:spLocks/>
          </p:cNvSpPr>
          <p:nvPr/>
        </p:nvSpPr>
        <p:spPr>
          <a:xfrm>
            <a:off x="5100688" y="3611538"/>
            <a:ext cx="6626372" cy="57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/>
              <a:t>The duration or length is specified by the grant awarder</a:t>
            </a:r>
            <a:endParaRPr lang="fi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5FEFA8-6F76-E35D-4F25-A2704D7450A7}"/>
              </a:ext>
            </a:extLst>
          </p:cNvPr>
          <p:cNvSpPr/>
          <p:nvPr/>
        </p:nvSpPr>
        <p:spPr>
          <a:xfrm>
            <a:off x="4121527" y="4284907"/>
            <a:ext cx="7845883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rtlCol="0" anchor="ctr"/>
          <a:lstStyle/>
          <a:p>
            <a:r>
              <a:rPr lang="en-US" sz="2000" b="1">
                <a:latin typeface="+mj-lt"/>
              </a:rPr>
              <a:t>The insurance begins on the day the grant work starts </a:t>
            </a:r>
            <a:endParaRPr lang="fi-FI" sz="2000" b="1">
              <a:latin typeface="+mj-lt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BDAACCD-AFF1-AB48-5545-B37F2574445D}"/>
              </a:ext>
            </a:extLst>
          </p:cNvPr>
          <p:cNvSpPr txBox="1">
            <a:spLocks/>
          </p:cNvSpPr>
          <p:nvPr/>
        </p:nvSpPr>
        <p:spPr>
          <a:xfrm>
            <a:off x="5126629" y="4654612"/>
            <a:ext cx="6600432" cy="53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/>
              <a:t>Cannot be earlier than the grant approval date</a:t>
            </a:r>
            <a:endParaRPr lang="fi-FI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3B9BC8-39FB-8D9E-5F9F-21A5C1DC8E23}"/>
              </a:ext>
            </a:extLst>
          </p:cNvPr>
          <p:cNvSpPr/>
          <p:nvPr/>
        </p:nvSpPr>
        <p:spPr>
          <a:xfrm>
            <a:off x="3472774" y="5348471"/>
            <a:ext cx="8494635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US" sz="2000" b="1">
                <a:latin typeface="+mj-lt"/>
              </a:rPr>
              <a:t>Grant work can be insured retroactively</a:t>
            </a:r>
            <a:endParaRPr lang="fi-FI" sz="2000" b="1">
              <a:latin typeface="+mj-lt"/>
            </a:endParaRP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48EE2FEF-B528-7CD8-A1D9-29AF7F74EB81}"/>
              </a:ext>
            </a:extLst>
          </p:cNvPr>
          <p:cNvSpPr txBox="1">
            <a:spLocks/>
          </p:cNvSpPr>
          <p:nvPr/>
        </p:nvSpPr>
        <p:spPr>
          <a:xfrm>
            <a:off x="4448932" y="5718176"/>
            <a:ext cx="7005751" cy="54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/>
              <a:t>For the current year and the preceding year</a:t>
            </a:r>
            <a:endParaRPr lang="fi-FI"/>
          </a:p>
        </p:txBody>
      </p:sp>
      <p:pic>
        <p:nvPicPr>
          <p:cNvPr id="14" name="Kuva 8">
            <a:extLst>
              <a:ext uri="{FF2B5EF4-FFF2-40B4-BE49-F238E27FC236}">
                <a16:creationId xmlns:a16="http://schemas.microsoft.com/office/drawing/2014/main" id="{E91FB12F-2B10-09E3-4C6A-DEC85B539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"/>
          <a:stretch/>
        </p:blipFill>
        <p:spPr>
          <a:xfrm>
            <a:off x="423934" y="1755573"/>
            <a:ext cx="4428745" cy="4418589"/>
          </a:xfrm>
          <a:prstGeom prst="ellipse">
            <a:avLst/>
          </a:prstGeom>
          <a:ln w="9525">
            <a:noFill/>
          </a:ln>
        </p:spPr>
      </p:pic>
      <p:sp>
        <p:nvSpPr>
          <p:cNvPr id="17" name="Ellipsi 11">
            <a:extLst>
              <a:ext uri="{FF2B5EF4-FFF2-40B4-BE49-F238E27FC236}">
                <a16:creationId xmlns:a16="http://schemas.microsoft.com/office/drawing/2014/main" id="{D52AF420-ACE1-1611-0E7F-3DDCFA57C504}"/>
              </a:ext>
            </a:extLst>
          </p:cNvPr>
          <p:cNvSpPr/>
          <p:nvPr/>
        </p:nvSpPr>
        <p:spPr>
          <a:xfrm>
            <a:off x="464939" y="3981150"/>
            <a:ext cx="2601640" cy="2596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Mela provides MYEL insurance for recipients of scientific or artistic grants</a:t>
            </a:r>
            <a:endParaRPr lang="fi-FI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595ED3-ACD9-454E-9AEF-16B61B5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The insurance is compulsory if…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397877-D93B-C143-AB2A-66E3DB70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fld id="{85FA80CF-2E6B-4F49-AA45-A8DFE12B5F0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3A862-8AF5-C093-7723-EBFCC3492156}"/>
              </a:ext>
            </a:extLst>
          </p:cNvPr>
          <p:cNvSpPr/>
          <p:nvPr/>
        </p:nvSpPr>
        <p:spPr>
          <a:xfrm>
            <a:off x="478381" y="1817663"/>
            <a:ext cx="5414617" cy="77405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fi-FI" sz="2400" b="1" err="1">
                <a:solidFill>
                  <a:schemeClr val="bg1"/>
                </a:solidFill>
                <a:latin typeface="+mj-lt"/>
              </a:rPr>
              <a:t>The</a:t>
            </a:r>
            <a:r>
              <a:rPr lang="fi-FI" sz="24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400" b="1" err="1">
                <a:solidFill>
                  <a:schemeClr val="bg1"/>
                </a:solidFill>
                <a:latin typeface="+mj-lt"/>
              </a:rPr>
              <a:t>grant</a:t>
            </a:r>
            <a:endParaRPr lang="fi-FI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Kolmio 20">
            <a:extLst>
              <a:ext uri="{FF2B5EF4-FFF2-40B4-BE49-F238E27FC236}">
                <a16:creationId xmlns:a16="http://schemas.microsoft.com/office/drawing/2014/main" id="{2454A5A9-CFB7-25B4-5391-1E280E8D5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07311" y="2494821"/>
            <a:ext cx="379307" cy="250613"/>
          </a:xfrm>
          <a:prstGeom prst="triangle">
            <a:avLst/>
          </a:prstGeom>
          <a:solidFill>
            <a:schemeClr val="accent2"/>
          </a:solidFill>
          <a:ln w="222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8B1AE9B-BBC6-7155-AFAD-5DFFCDFC908F}"/>
              </a:ext>
            </a:extLst>
          </p:cNvPr>
          <p:cNvSpPr/>
          <p:nvPr/>
        </p:nvSpPr>
        <p:spPr>
          <a:xfrm>
            <a:off x="497837" y="2281528"/>
            <a:ext cx="5503643" cy="32560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3998" rIns="180000" bIns="45720" rtlCol="0" anchor="t" anchorCtr="0"/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2"/>
                </a:solidFill>
                <a:latin typeface="+mj-lt"/>
              </a:rPr>
              <a:t>is 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awarded</a:t>
            </a:r>
            <a:endParaRPr lang="fi-FI" sz="2000">
              <a:solidFill>
                <a:schemeClr val="tx2"/>
              </a:solidFill>
              <a:latin typeface="+mj-lt"/>
            </a:endParaRPr>
          </a:p>
          <a:p>
            <a:pPr marL="742950" lvl="1" indent="-285750">
              <a:buClr>
                <a:schemeClr val="accent3"/>
              </a:buClr>
              <a:buFont typeface="System Font Regular"/>
              <a:buChar char="−"/>
            </a:pPr>
            <a:r>
              <a:rPr lang="en-US" sz="2000">
                <a:solidFill>
                  <a:schemeClr val="tx2"/>
                </a:solidFill>
              </a:rPr>
              <a:t>for a minimum work duration of 4 months</a:t>
            </a:r>
          </a:p>
          <a:p>
            <a:pPr marL="742950" lvl="1" indent="-285750">
              <a:buClr>
                <a:schemeClr val="accent3"/>
              </a:buClr>
              <a:buFont typeface="System Font Regular"/>
              <a:buChar char="−"/>
            </a:pPr>
            <a:r>
              <a:rPr lang="fi-FI" sz="2000" err="1">
                <a:solidFill>
                  <a:schemeClr val="tx2"/>
                </a:solidFill>
              </a:rPr>
              <a:t>by</a:t>
            </a:r>
            <a:r>
              <a:rPr lang="fi-FI" sz="2000">
                <a:solidFill>
                  <a:schemeClr val="tx2"/>
                </a:solidFill>
              </a:rPr>
              <a:t> a </a:t>
            </a:r>
            <a:r>
              <a:rPr lang="fi-FI" sz="2000" err="1">
                <a:solidFill>
                  <a:schemeClr val="tx2"/>
                </a:solidFill>
              </a:rPr>
              <a:t>Finnish</a:t>
            </a:r>
            <a:r>
              <a:rPr lang="fi-FI" sz="2000">
                <a:solidFill>
                  <a:schemeClr val="tx2"/>
                </a:solidFill>
              </a:rPr>
              <a:t> </a:t>
            </a:r>
            <a:r>
              <a:rPr lang="fi-FI" sz="2000" err="1">
                <a:solidFill>
                  <a:schemeClr val="tx2"/>
                </a:solidFill>
              </a:rPr>
              <a:t>issuer</a:t>
            </a:r>
            <a:r>
              <a:rPr lang="fi-FI" sz="200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Clr>
                <a:schemeClr val="accent3"/>
              </a:buClr>
              <a:buFont typeface="System Font Regular"/>
              <a:buChar char="−"/>
            </a:pPr>
            <a:r>
              <a:rPr lang="en-US" sz="2000">
                <a:solidFill>
                  <a:schemeClr val="tx2"/>
                </a:solidFill>
              </a:rPr>
              <a:t>for a personal grant, or your personal share of a working group's grant</a:t>
            </a:r>
            <a:endParaRPr lang="fi-FI" sz="2000">
              <a:solidFill>
                <a:schemeClr val="tx2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</a:rPr>
              <a:t>the grant amount converted into an annual earnings figure amounts to 4 712 € (2026). Minimum grant amount: 1 571 € / 4 months.</a:t>
            </a:r>
            <a:endParaRPr lang="en-US" sz="2000">
              <a:solidFill>
                <a:schemeClr val="tx2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B0898-865E-19CC-AB8F-717E39054A3E}"/>
              </a:ext>
            </a:extLst>
          </p:cNvPr>
          <p:cNvSpPr/>
          <p:nvPr/>
        </p:nvSpPr>
        <p:spPr>
          <a:xfrm>
            <a:off x="6269556" y="1817663"/>
            <a:ext cx="5421423" cy="77405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/>
          <a:p>
            <a:pPr>
              <a:buFont typeface="Arial" panose="020B0604020202020204" pitchFamily="34" charset="0"/>
              <a:buNone/>
            </a:pPr>
            <a:r>
              <a:rPr lang="fi-FI" sz="2400" b="1" err="1">
                <a:solidFill>
                  <a:schemeClr val="bg1"/>
                </a:solidFill>
                <a:latin typeface="+mj-lt"/>
              </a:rPr>
              <a:t>You</a:t>
            </a:r>
            <a:r>
              <a:rPr lang="fi-FI" sz="2400" b="1">
                <a:solidFill>
                  <a:schemeClr val="bg1"/>
                </a:solidFill>
                <a:latin typeface="+mj-lt"/>
              </a:rPr>
              <a:t>, as a </a:t>
            </a:r>
            <a:r>
              <a:rPr lang="fi-FI" sz="2400" b="1" err="1">
                <a:solidFill>
                  <a:schemeClr val="bg1"/>
                </a:solidFill>
                <a:latin typeface="+mj-lt"/>
              </a:rPr>
              <a:t>grant</a:t>
            </a:r>
            <a:r>
              <a:rPr lang="fi-FI" sz="2400" b="1">
                <a:solidFill>
                  <a:schemeClr val="bg1"/>
                </a:solidFill>
                <a:latin typeface="+mj-lt"/>
              </a:rPr>
              <a:t> </a:t>
            </a:r>
            <a:r>
              <a:rPr lang="fi-FI" sz="2400" b="1" err="1">
                <a:solidFill>
                  <a:schemeClr val="bg1"/>
                </a:solidFill>
                <a:latin typeface="+mj-lt"/>
              </a:rPr>
              <a:t>recipient</a:t>
            </a:r>
            <a:endParaRPr lang="fi-FI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Kolmio 20">
            <a:extLst>
              <a:ext uri="{FF2B5EF4-FFF2-40B4-BE49-F238E27FC236}">
                <a16:creationId xmlns:a16="http://schemas.microsoft.com/office/drawing/2014/main" id="{C678A8F1-607D-4FF3-5345-6E24D077C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282299" y="2494820"/>
            <a:ext cx="379307" cy="250613"/>
          </a:xfrm>
          <a:prstGeom prst="triangle">
            <a:avLst/>
          </a:prstGeom>
          <a:solidFill>
            <a:schemeClr val="accent2"/>
          </a:solidFill>
          <a:ln w="22225"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08B9608-9826-1582-BB1E-8BE4282173AE}"/>
              </a:ext>
            </a:extLst>
          </p:cNvPr>
          <p:cNvSpPr/>
          <p:nvPr/>
        </p:nvSpPr>
        <p:spPr>
          <a:xfrm>
            <a:off x="6270072" y="2281528"/>
            <a:ext cx="5503643" cy="32560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3998" rIns="180000" bIns="45720" rtlCol="0" anchor="t" anchorCtr="0"/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</a:rPr>
              <a:t>are between 18 and 68 years old</a:t>
            </a:r>
          </a:p>
          <a:p>
            <a:pPr lvl="1">
              <a:buClr>
                <a:schemeClr val="accent3"/>
              </a:buClr>
            </a:pPr>
            <a:r>
              <a:rPr lang="fi-FI" sz="2000" err="1">
                <a:solidFill>
                  <a:schemeClr val="tx2"/>
                </a:solidFill>
                <a:latin typeface="+mj-lt"/>
              </a:rPr>
              <a:t>The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insurance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obligation</a:t>
            </a:r>
            <a:r>
              <a:rPr lang="fi-FI" sz="2000">
                <a:solidFill>
                  <a:schemeClr val="tx2"/>
                </a:solidFill>
                <a:latin typeface="+mj-lt"/>
              </a:rPr>
              <a:t> </a:t>
            </a:r>
            <a:r>
              <a:rPr lang="fi-FI" sz="2000" err="1">
                <a:solidFill>
                  <a:schemeClr val="tx2"/>
                </a:solidFill>
                <a:latin typeface="+mj-lt"/>
              </a:rPr>
              <a:t>ends</a:t>
            </a:r>
            <a:endParaRPr lang="fi-FI" sz="2000">
              <a:solidFill>
                <a:schemeClr val="tx2"/>
              </a:solidFill>
              <a:latin typeface="+mj-lt"/>
            </a:endParaRPr>
          </a:p>
          <a:p>
            <a:pPr marL="742950" lvl="1" indent="-285750">
              <a:buClr>
                <a:schemeClr val="accent3"/>
              </a:buClr>
              <a:buFont typeface="System Font Regular"/>
              <a:buChar char="−"/>
            </a:pPr>
            <a:r>
              <a:rPr lang="fi-FI" sz="2000">
                <a:solidFill>
                  <a:schemeClr val="tx2"/>
                </a:solidFill>
              </a:rPr>
              <a:t>at </a:t>
            </a:r>
            <a:r>
              <a:rPr lang="fi-FI" sz="2000" err="1">
                <a:solidFill>
                  <a:schemeClr val="tx2"/>
                </a:solidFill>
              </a:rPr>
              <a:t>age</a:t>
            </a:r>
            <a:r>
              <a:rPr lang="fi-FI" sz="2000">
                <a:solidFill>
                  <a:schemeClr val="tx2"/>
                </a:solidFill>
              </a:rPr>
              <a:t> 69 </a:t>
            </a:r>
            <a:r>
              <a:rPr lang="en-US" sz="2000">
                <a:solidFill>
                  <a:schemeClr val="tx2"/>
                </a:solidFill>
              </a:rPr>
              <a:t>for those born 1958–1961</a:t>
            </a:r>
          </a:p>
          <a:p>
            <a:pPr marL="742950" lvl="1" indent="-285750">
              <a:buClr>
                <a:schemeClr val="accent3"/>
              </a:buClr>
              <a:buFont typeface="System Font Regular"/>
              <a:buChar char="−"/>
            </a:pPr>
            <a:r>
              <a:rPr lang="en-US" sz="2000">
                <a:solidFill>
                  <a:schemeClr val="tx2"/>
                </a:solidFill>
              </a:rPr>
              <a:t>at age 70 for those born in 1962 or later</a:t>
            </a:r>
            <a:endParaRPr lang="fi-FI" sz="2000">
              <a:solidFill>
                <a:schemeClr val="tx2"/>
              </a:solidFill>
              <a:cs typeface="Calibri Ligh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</a:rPr>
              <a:t>live in Finland or abroad, but are subject to Finnish social security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+mj-lt"/>
                <a:cs typeface="Calibri"/>
              </a:rPr>
              <a:t>are not on an old-age pension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i-FI" sz="2000">
              <a:solidFill>
                <a:schemeClr val="tx2"/>
              </a:solidFill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i-FI" sz="200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4979BC-DFB4-927E-BFAF-320707C0B029}"/>
              </a:ext>
            </a:extLst>
          </p:cNvPr>
          <p:cNvSpPr/>
          <p:nvPr/>
        </p:nvSpPr>
        <p:spPr>
          <a:xfrm>
            <a:off x="478379" y="5555027"/>
            <a:ext cx="11212600" cy="5471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>
                <a:solidFill>
                  <a:schemeClr val="tx2"/>
                </a:solidFill>
                <a:latin typeface="+mj-lt"/>
              </a:rPr>
              <a:t>Working part-time or intermittently does not absolve you from the insurance obligation.</a:t>
            </a:r>
            <a:endParaRPr lang="fi-FI" sz="200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709" y="240204"/>
            <a:ext cx="11407140" cy="915608"/>
          </a:xfrm>
        </p:spPr>
        <p:txBody>
          <a:bodyPr/>
          <a:lstStyle/>
          <a:p>
            <a:r>
              <a:rPr lang="en-US"/>
              <a:t>The insurance is based on annual earnings  </a:t>
            </a:r>
            <a:r>
              <a:rPr lang="fi-FI"/>
              <a:t>1/2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89" y="1560513"/>
            <a:ext cx="6755894" cy="45624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The annual earnings figure (MYEL earnings)</a:t>
            </a:r>
          </a:p>
          <a:p>
            <a:pPr marL="647700" lvl="1"/>
            <a:r>
              <a:rPr lang="en-US">
                <a:cs typeface="Calibri"/>
              </a:rPr>
              <a:t>is calculated from the personal grant amount in </a:t>
            </a:r>
            <a:br>
              <a:rPr lang="en-US"/>
            </a:br>
            <a:r>
              <a:rPr lang="en-US">
                <a:cs typeface="Calibri"/>
              </a:rPr>
              <a:t>relation to the work duration</a:t>
            </a:r>
            <a:endParaRPr lang="en-US">
              <a:ea typeface="Calibri"/>
              <a:cs typeface="Calibri"/>
            </a:endParaRPr>
          </a:p>
          <a:p>
            <a:pPr marL="647700" lvl="1"/>
            <a:r>
              <a:rPr lang="en-US">
                <a:cs typeface="Calibri"/>
              </a:rPr>
              <a:t>confirmed by the insurance decision</a:t>
            </a:r>
            <a:endParaRPr lang="en-US">
              <a:ea typeface="Calibri"/>
              <a:cs typeface="Calibri"/>
            </a:endParaRPr>
          </a:p>
          <a:p>
            <a:pPr marL="647700" lvl="1"/>
            <a:r>
              <a:rPr lang="fi-FI">
                <a:cs typeface="Calibri"/>
              </a:rPr>
              <a:t>formula: </a:t>
            </a:r>
            <a:r>
              <a:rPr lang="fi-FI" b="1">
                <a:solidFill>
                  <a:schemeClr val="accent2"/>
                </a:solidFill>
                <a:cs typeface="Calibri"/>
              </a:rPr>
              <a:t>(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total</a:t>
            </a:r>
            <a:r>
              <a:rPr lang="fi-FI" b="1">
                <a:solidFill>
                  <a:schemeClr val="accent2"/>
                </a:solidFill>
                <a:cs typeface="Calibri"/>
              </a:rPr>
              <a:t> 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grant</a:t>
            </a:r>
            <a:r>
              <a:rPr lang="fi-FI" b="1">
                <a:solidFill>
                  <a:schemeClr val="accent2"/>
                </a:solidFill>
                <a:cs typeface="Calibri"/>
              </a:rPr>
              <a:t> 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amount</a:t>
            </a:r>
            <a:r>
              <a:rPr lang="fi-FI" b="1">
                <a:solidFill>
                  <a:schemeClr val="accent2"/>
                </a:solidFill>
                <a:cs typeface="Calibri"/>
              </a:rPr>
              <a:t> - 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expenses</a:t>
            </a:r>
            <a:r>
              <a:rPr lang="fi-FI" b="1">
                <a:solidFill>
                  <a:schemeClr val="accent2"/>
                </a:solidFill>
                <a:cs typeface="Calibri"/>
              </a:rPr>
              <a:t>) x 360 / </a:t>
            </a:r>
            <a:br>
              <a:rPr lang="fi-FI" b="1"/>
            </a:br>
            <a:r>
              <a:rPr lang="fi-FI" b="1" err="1">
                <a:solidFill>
                  <a:schemeClr val="accent2"/>
                </a:solidFill>
                <a:cs typeface="Calibri"/>
              </a:rPr>
              <a:t>number</a:t>
            </a:r>
            <a:r>
              <a:rPr lang="fi-FI" b="1">
                <a:solidFill>
                  <a:schemeClr val="accent2"/>
                </a:solidFill>
                <a:cs typeface="Calibri"/>
              </a:rPr>
              <a:t> of 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working</a:t>
            </a:r>
            <a:r>
              <a:rPr lang="fi-FI" b="1">
                <a:solidFill>
                  <a:schemeClr val="accent2"/>
                </a:solidFill>
                <a:cs typeface="Calibri"/>
              </a:rPr>
              <a:t> </a:t>
            </a:r>
            <a:r>
              <a:rPr lang="fi-FI" b="1" err="1">
                <a:solidFill>
                  <a:schemeClr val="accent2"/>
                </a:solidFill>
                <a:cs typeface="Calibri"/>
              </a:rPr>
              <a:t>days</a:t>
            </a:r>
            <a:endParaRPr lang="fi-FI" b="1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Expenses can be deducted from the grant amount if the grant awarder has intended the grant for expenses as well as for work</a:t>
            </a:r>
            <a:endParaRPr lang="en-US">
              <a:ea typeface="Calibri"/>
              <a:cs typeface="Calibri"/>
            </a:endParaRPr>
          </a:p>
          <a:p>
            <a:pPr marL="647700" lvl="1"/>
            <a:r>
              <a:rPr lang="en-US">
                <a:cs typeface="Calibri"/>
              </a:rPr>
              <a:t>Indicate expenses in the insurance application</a:t>
            </a:r>
            <a:endParaRPr lang="fi-FI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Normally the annual earnings figure cannot be changed during the insurance period</a:t>
            </a:r>
            <a:endParaRPr lang="en-US">
              <a:ea typeface="Calibri"/>
              <a:cs typeface="Calibri"/>
            </a:endParaRPr>
          </a:p>
          <a:p>
            <a:pPr marL="647700" lvl="1"/>
            <a:r>
              <a:rPr lang="en-US">
                <a:cs typeface="Calibri"/>
              </a:rPr>
              <a:t>index adjustments are made yearly</a:t>
            </a:r>
            <a:endParaRPr lang="en-US">
              <a:ea typeface="Calibri"/>
              <a:cs typeface="Calibri"/>
            </a:endParaRPr>
          </a:p>
          <a:p>
            <a:pPr marL="647700" lvl="1"/>
            <a:r>
              <a:rPr lang="en-US">
                <a:cs typeface="Calibri"/>
              </a:rPr>
              <a:t>If your grant is awarded at least for 12 months, MYEL earnings can be adjusted if certain conditions are met </a:t>
            </a:r>
            <a:endParaRPr lang="en-US">
              <a:ea typeface="Calibri"/>
              <a:cs typeface="Calibri"/>
            </a:endParaRPr>
          </a:p>
          <a:p>
            <a:pPr marL="647700" lvl="1"/>
            <a:endParaRPr lang="en-US">
              <a:ea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7756D3-669D-8942-8BB7-0E44350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819" y="6477000"/>
            <a:ext cx="952500" cy="297181"/>
          </a:xfrm>
        </p:spPr>
        <p:txBody>
          <a:bodyPr/>
          <a:lstStyle/>
          <a:p>
            <a:fld id="{85FA80CF-2E6B-4F49-AA45-A8DFE12B5F09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1" name="Kuva 10" descr="A person sitting on the floor reading a book.">
            <a:extLst>
              <a:ext uri="{FF2B5EF4-FFF2-40B4-BE49-F238E27FC236}">
                <a16:creationId xmlns:a16="http://schemas.microsoft.com/office/drawing/2014/main" id="{ED90DCF3-DE1F-EE3A-A0CC-3D8791167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1964" y="2611611"/>
            <a:ext cx="3799491" cy="3790777"/>
          </a:xfrm>
          <a:prstGeom prst="ellipse">
            <a:avLst/>
          </a:prstGeom>
        </p:spPr>
      </p:pic>
      <p:sp>
        <p:nvSpPr>
          <p:cNvPr id="14" name="Ellipsi 13">
            <a:extLst>
              <a:ext uri="{FF2B5EF4-FFF2-40B4-BE49-F238E27FC236}">
                <a16:creationId xmlns:a16="http://schemas.microsoft.com/office/drawing/2014/main" id="{AE58B536-EAFD-F166-3938-0F13F1720CDE}"/>
              </a:ext>
            </a:extLst>
          </p:cNvPr>
          <p:cNvSpPr/>
          <p:nvPr/>
        </p:nvSpPr>
        <p:spPr>
          <a:xfrm>
            <a:off x="6839432" y="1647530"/>
            <a:ext cx="2510795" cy="2505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In the Finnish Pension system all income is converted into annual income.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DB0F4-3DA2-4304-A29F-E0F6EAF0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09" y="240204"/>
            <a:ext cx="11407140" cy="915608"/>
          </a:xfrm>
        </p:spPr>
        <p:txBody>
          <a:bodyPr/>
          <a:lstStyle/>
          <a:p>
            <a:r>
              <a:rPr lang="en-US"/>
              <a:t>The insurance is based on annual earnings </a:t>
            </a:r>
            <a:r>
              <a:rPr lang="fi-FI"/>
              <a:t>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8FE56-9B9E-4F5A-86EE-FD8D0934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19" y="1560458"/>
            <a:ext cx="11407140" cy="4562931"/>
          </a:xfrm>
        </p:spPr>
        <p:txBody>
          <a:bodyPr/>
          <a:lstStyle/>
          <a:p>
            <a:r>
              <a:rPr lang="fi-FI" b="1">
                <a:solidFill>
                  <a:schemeClr val="accent2"/>
                </a:solidFill>
              </a:rPr>
              <a:t>MYEL-</a:t>
            </a:r>
            <a:r>
              <a:rPr lang="fi-FI" b="1" err="1">
                <a:solidFill>
                  <a:schemeClr val="accent2"/>
                </a:solidFill>
              </a:rPr>
              <a:t>earnings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are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the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basis</a:t>
            </a:r>
            <a:r>
              <a:rPr lang="fi-FI" b="1">
                <a:solidFill>
                  <a:schemeClr val="accent2"/>
                </a:solidFill>
              </a:rPr>
              <a:t> of </a:t>
            </a:r>
            <a:r>
              <a:rPr lang="fi-FI" b="1" err="1">
                <a:solidFill>
                  <a:schemeClr val="accent2"/>
                </a:solidFill>
              </a:rPr>
              <a:t>your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social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security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during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the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insurance</a:t>
            </a:r>
            <a:r>
              <a:rPr lang="fi-FI" b="1">
                <a:solidFill>
                  <a:schemeClr val="accent2"/>
                </a:solidFill>
              </a:rPr>
              <a:t> </a:t>
            </a:r>
            <a:r>
              <a:rPr lang="fi-FI" b="1" err="1">
                <a:solidFill>
                  <a:schemeClr val="accent2"/>
                </a:solidFill>
              </a:rPr>
              <a:t>period</a:t>
            </a:r>
            <a:r>
              <a:rPr lang="fi-FI" b="1">
                <a:solidFill>
                  <a:schemeClr val="accent2"/>
                </a:solidFill>
              </a:rPr>
              <a:t>. </a:t>
            </a:r>
            <a:br>
              <a:rPr lang="fi-FI" b="1">
                <a:solidFill>
                  <a:schemeClr val="accent2"/>
                </a:solidFill>
              </a:rPr>
            </a:br>
            <a:r>
              <a:rPr lang="fi-FI" b="1">
                <a:solidFill>
                  <a:schemeClr val="accent2"/>
                </a:solidFill>
              </a:rPr>
              <a:t>It</a:t>
            </a:r>
            <a:r>
              <a:rPr lang="en-US" b="1">
                <a:solidFill>
                  <a:schemeClr val="accent2"/>
                </a:solidFill>
              </a:rPr>
              <a:t> is used to calculate</a:t>
            </a:r>
          </a:p>
          <a:p>
            <a:pPr lvl="1"/>
            <a:r>
              <a:rPr lang="en-US"/>
              <a:t>MYEL pension accrual, MATA compensation, Mela sickness allowance</a:t>
            </a:r>
            <a:endParaRPr lang="fi-FI"/>
          </a:p>
          <a:p>
            <a:pPr lvl="1"/>
            <a:r>
              <a:rPr lang="en-US"/>
              <a:t>benefits paid by Kela, such as parental and sickness allowances</a:t>
            </a:r>
            <a:endParaRPr lang="fi-FI"/>
          </a:p>
          <a:p>
            <a:r>
              <a:rPr lang="en-US" b="1">
                <a:solidFill>
                  <a:schemeClr val="accent2"/>
                </a:solidFill>
              </a:rPr>
              <a:t>Insurance payments are based on the length of the insurance</a:t>
            </a:r>
            <a:endParaRPr lang="fi-FI" b="1">
              <a:solidFill>
                <a:schemeClr val="accent2"/>
              </a:solidFill>
            </a:endParaRPr>
          </a:p>
          <a:p>
            <a:pPr lvl="1"/>
            <a:r>
              <a:rPr lang="en-US"/>
              <a:t>MYEL earnings are always calculated on an annual basis, even if your grant period is shorter than one year. </a:t>
            </a:r>
          </a:p>
          <a:p>
            <a:pPr lvl="1"/>
            <a:r>
              <a:rPr lang="fi-FI" err="1"/>
              <a:t>Example</a:t>
            </a:r>
            <a:endParaRPr lang="fi-FI"/>
          </a:p>
          <a:p>
            <a:pPr lvl="2"/>
            <a:r>
              <a:rPr lang="en-US"/>
              <a:t>An 8 000 euro grant with a 4-month working period is considered </a:t>
            </a:r>
            <a:br>
              <a:rPr lang="en-US"/>
            </a:br>
            <a:r>
              <a:rPr lang="en-US"/>
              <a:t>as an annual income of 24 000 euros</a:t>
            </a:r>
          </a:p>
          <a:p>
            <a:pPr lvl="2"/>
            <a:r>
              <a:rPr lang="en-US"/>
              <a:t>Payments are, however, only collected for the 4-month duration.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61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Insurance </a:t>
            </a:r>
            <a:r>
              <a:rPr lang="fi-FI" err="1">
                <a:cs typeface="Calibri Light"/>
              </a:rPr>
              <a:t>premiums</a:t>
            </a:r>
            <a:endParaRPr lang="fi-FI">
              <a:highlight>
                <a:srgbClr val="FFFF00"/>
              </a:highlight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79A1A0-A9A7-056C-96BD-8AD9627ECD8B}"/>
              </a:ext>
            </a:extLst>
          </p:cNvPr>
          <p:cNvSpPr/>
          <p:nvPr/>
        </p:nvSpPr>
        <p:spPr>
          <a:xfrm>
            <a:off x="3507128" y="1869009"/>
            <a:ext cx="8184267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tlCol="0" anchor="ctr"/>
          <a:lstStyle/>
          <a:p>
            <a:r>
              <a:rPr lang="en-US" sz="2000" b="1">
                <a:latin typeface="+mj-lt"/>
              </a:rPr>
              <a:t>Calculated according to your age and annual MYEL earnings</a:t>
            </a:r>
            <a:endParaRPr lang="fi-FI" sz="2000" b="1">
              <a:latin typeface="+mj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2868" y="2238713"/>
            <a:ext cx="6099171" cy="497817"/>
          </a:xfrm>
        </p:spPr>
        <p:txBody>
          <a:bodyPr/>
          <a:lstStyle/>
          <a:p>
            <a:r>
              <a:rPr lang="fi-FI"/>
              <a:t>13-14 % of the grant amount</a:t>
            </a:r>
          </a:p>
          <a:p>
            <a:pPr marL="0" indent="0">
              <a:buNone/>
            </a:pPr>
            <a:endParaRPr lang="fi-FI" b="1">
              <a:solidFill>
                <a:schemeClr val="accent3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114A14-4CC1-0958-5F98-7592DEE61B05}"/>
              </a:ext>
            </a:extLst>
          </p:cNvPr>
          <p:cNvSpPr/>
          <p:nvPr/>
        </p:nvSpPr>
        <p:spPr>
          <a:xfrm>
            <a:off x="4489164" y="2679485"/>
            <a:ext cx="7202232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fi-FI" sz="2000" b="1">
                <a:latin typeface="+mj-lt"/>
              </a:rPr>
              <a:t>1–4 </a:t>
            </a:r>
            <a:r>
              <a:rPr lang="fi-FI" sz="2000" b="1" err="1">
                <a:latin typeface="+mj-lt"/>
              </a:rPr>
              <a:t>invoices</a:t>
            </a:r>
            <a:r>
              <a:rPr lang="fi-FI" sz="2000" b="1">
                <a:latin typeface="+mj-lt"/>
              </a:rPr>
              <a:t> per </a:t>
            </a:r>
            <a:r>
              <a:rPr lang="fi-FI" sz="2000" b="1" err="1">
                <a:latin typeface="+mj-lt"/>
              </a:rPr>
              <a:t>year</a:t>
            </a:r>
            <a:endParaRPr lang="fi-FI" sz="2000" b="1">
              <a:latin typeface="+mj-lt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3B41A96-AF06-CCDA-45CE-29377EEBB9A8}"/>
              </a:ext>
            </a:extLst>
          </p:cNvPr>
          <p:cNvSpPr txBox="1">
            <a:spLocks/>
          </p:cNvSpPr>
          <p:nvPr/>
        </p:nvSpPr>
        <p:spPr>
          <a:xfrm>
            <a:off x="5065922" y="3049189"/>
            <a:ext cx="6754197" cy="1381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invoicing</a:t>
            </a:r>
            <a:r>
              <a:rPr lang="fi-FI"/>
              <a:t> </a:t>
            </a:r>
            <a:r>
              <a:rPr lang="fi-FI" err="1"/>
              <a:t>period</a:t>
            </a:r>
            <a:r>
              <a:rPr lang="fi-FI"/>
              <a:t> is </a:t>
            </a:r>
            <a:r>
              <a:rPr lang="fi-FI" err="1"/>
              <a:t>three</a:t>
            </a:r>
            <a:r>
              <a:rPr lang="fi-FI"/>
              <a:t> </a:t>
            </a:r>
            <a:r>
              <a:rPr lang="fi-FI" err="1"/>
              <a:t>months</a:t>
            </a:r>
            <a:endParaRPr lang="fi-FI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/>
              <a:t>Due dates are </a:t>
            </a:r>
            <a:r>
              <a:rPr lang="fi-FI"/>
              <a:t>15/3, 15/6, 15/9, 15/12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i-FI" err="1"/>
              <a:t>Every</a:t>
            </a:r>
            <a:r>
              <a:rPr lang="fi-FI"/>
              <a:t> </a:t>
            </a:r>
            <a:r>
              <a:rPr lang="fi-FI" err="1"/>
              <a:t>grant</a:t>
            </a:r>
            <a:r>
              <a:rPr lang="fi-FI"/>
              <a:t> is </a:t>
            </a:r>
            <a:r>
              <a:rPr lang="fi-FI" err="1"/>
              <a:t>invoiced</a:t>
            </a:r>
            <a:r>
              <a:rPr lang="fi-FI"/>
              <a:t> </a:t>
            </a:r>
            <a:r>
              <a:rPr lang="fi-FI" err="1"/>
              <a:t>separately</a:t>
            </a:r>
            <a:endParaRPr lang="fi-FI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/>
              <a:t>A retrospective insurance period is always invoiced at once</a:t>
            </a:r>
            <a:endParaRPr lang="fi-FI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/>
              <a:t>Wish to negotiate a payment schedule? Please contact us.</a:t>
            </a:r>
          </a:p>
          <a:p>
            <a:endParaRPr lang="fi-FI" b="1">
              <a:solidFill>
                <a:schemeClr val="accent4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3B9BC8-39FB-8D9E-5F9F-21A5C1DC8E23}"/>
              </a:ext>
            </a:extLst>
          </p:cNvPr>
          <p:cNvSpPr/>
          <p:nvPr/>
        </p:nvSpPr>
        <p:spPr>
          <a:xfrm>
            <a:off x="4085863" y="5037181"/>
            <a:ext cx="7605533" cy="3697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en-US" sz="2000" b="1">
                <a:latin typeface="+mj-lt"/>
              </a:rPr>
              <a:t>Other payments related to MYEL insurance</a:t>
            </a:r>
            <a:endParaRPr lang="fi-FI" sz="2000" b="1">
              <a:latin typeface="+mj-lt"/>
            </a:endParaRP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48EE2FEF-B528-7CD8-A1D9-29AF7F74EB81}"/>
              </a:ext>
            </a:extLst>
          </p:cNvPr>
          <p:cNvSpPr txBox="1">
            <a:spLocks/>
          </p:cNvSpPr>
          <p:nvPr/>
        </p:nvSpPr>
        <p:spPr>
          <a:xfrm>
            <a:off x="5022868" y="5406885"/>
            <a:ext cx="6754197" cy="1036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620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i-FI">
                <a:latin typeface="Calibri"/>
                <a:ea typeface="Calibri"/>
                <a:cs typeface="Calibri"/>
              </a:rPr>
              <a:t>Healthcare </a:t>
            </a:r>
            <a:r>
              <a:rPr lang="fi-FI" err="1">
                <a:latin typeface="Calibri"/>
                <a:ea typeface="Calibri"/>
                <a:cs typeface="Calibri"/>
              </a:rPr>
              <a:t>contribution</a:t>
            </a:r>
            <a:r>
              <a:rPr lang="fi-FI">
                <a:latin typeface="Calibri"/>
                <a:ea typeface="Calibri"/>
                <a:cs typeface="Calibri"/>
              </a:rPr>
              <a:t> (1,98 % in 2026) 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i-FI">
                <a:latin typeface="Calibri"/>
                <a:ea typeface="Calibri"/>
                <a:cs typeface="Calibri"/>
              </a:rPr>
              <a:t>Public </a:t>
            </a:r>
            <a:r>
              <a:rPr lang="fi-FI" err="1">
                <a:latin typeface="Calibri"/>
                <a:ea typeface="Calibri"/>
                <a:cs typeface="Calibri"/>
              </a:rPr>
              <a:t>broadcasting</a:t>
            </a:r>
            <a:r>
              <a:rPr lang="fi-FI">
                <a:latin typeface="Calibri"/>
                <a:ea typeface="Calibri"/>
                <a:cs typeface="Calibri"/>
              </a:rPr>
              <a:t> </a:t>
            </a:r>
            <a:r>
              <a:rPr lang="fi-FI" err="1">
                <a:latin typeface="Calibri"/>
                <a:ea typeface="Calibri"/>
                <a:cs typeface="Calibri"/>
              </a:rPr>
              <a:t>tax</a:t>
            </a:r>
            <a:endParaRPr lang="fi-FI">
              <a:latin typeface="Calibri"/>
              <a:ea typeface="Calibri"/>
              <a:cs typeface="Calibri"/>
            </a:endParaRPr>
          </a:p>
        </p:txBody>
      </p:sp>
      <p:pic>
        <p:nvPicPr>
          <p:cNvPr id="18" name="Kuva 8" descr="A woman with a laptop.">
            <a:extLst>
              <a:ext uri="{FF2B5EF4-FFF2-40B4-BE49-F238E27FC236}">
                <a16:creationId xmlns:a16="http://schemas.microsoft.com/office/drawing/2014/main" id="{9F1DD41C-DAE6-80D4-BE5B-C28394FC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81" y="1722120"/>
            <a:ext cx="4233044" cy="4223336"/>
          </a:xfrm>
          <a:prstGeom prst="ellipse">
            <a:avLst/>
          </a:prstGeom>
        </p:spPr>
      </p:pic>
      <p:sp>
        <p:nvSpPr>
          <p:cNvPr id="19" name="Ellipsi 6">
            <a:extLst>
              <a:ext uri="{FF2B5EF4-FFF2-40B4-BE49-F238E27FC236}">
                <a16:creationId xmlns:a16="http://schemas.microsoft.com/office/drawing/2014/main" id="{8A3D4713-3151-141E-3B6D-F1E9988EAD4A}"/>
              </a:ext>
            </a:extLst>
          </p:cNvPr>
          <p:cNvSpPr/>
          <p:nvPr/>
        </p:nvSpPr>
        <p:spPr>
          <a:xfrm>
            <a:off x="490565" y="4018935"/>
            <a:ext cx="2300275" cy="2300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MYEL insurance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premiums are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tax deductible</a:t>
            </a:r>
            <a:endParaRPr lang="fi-FI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595ED3-ACD9-454E-9AEF-16B61B5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43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FB4B47-D1A4-6266-8348-D9432A56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Adjusting MYEL earnings in the middle of the insurance period</a:t>
            </a:r>
            <a:endParaRPr lang="fi-FI" sz="3200"/>
          </a:p>
        </p:txBody>
      </p:sp>
      <p:pic>
        <p:nvPicPr>
          <p:cNvPr id="8" name="Sisällön paikkamerkki 7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1CAEC205-65B0-E4B1-3184-AAC968858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09" y="1474837"/>
            <a:ext cx="11180233" cy="4608068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AF6F3F-92C2-C1C5-64BE-619254DE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CF-2E6B-4F49-AA45-A8DFE12B5F09}" type="slidenum">
              <a:rPr lang="fi-FI" smtClean="0"/>
              <a:t>9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59F2B4-0242-56C2-522D-9912D53F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F854-004B-46AF-B0C2-BCF606787B41}" type="datetime1">
              <a:rPr lang="fi-FI" smtClean="0"/>
              <a:t>9.2.2026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69BCA2-CCF1-5D44-875A-F60F767B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732914"/>
      </p:ext>
    </p:extLst>
  </p:cSld>
  <p:clrMapOvr>
    <a:masterClrMapping/>
  </p:clrMapOvr>
</p:sld>
</file>

<file path=ppt/theme/theme1.xml><?xml version="1.0" encoding="utf-8"?>
<a:theme xmlns:a="http://schemas.openxmlformats.org/drawingml/2006/main" name="2024_Melan teema">
  <a:themeElements>
    <a:clrScheme name="Mukautettu 1">
      <a:dk1>
        <a:srgbClr val="000000"/>
      </a:dk1>
      <a:lt1>
        <a:srgbClr val="FFFFFF"/>
      </a:lt1>
      <a:dk2>
        <a:srgbClr val="06038D"/>
      </a:dk2>
      <a:lt2>
        <a:srgbClr val="E9E9E9"/>
      </a:lt2>
      <a:accent1>
        <a:srgbClr val="A7C6ED"/>
      </a:accent1>
      <a:accent2>
        <a:srgbClr val="D0006F"/>
      </a:accent2>
      <a:accent3>
        <a:srgbClr val="8246AF"/>
      </a:accent3>
      <a:accent4>
        <a:srgbClr val="E87722"/>
      </a:accent4>
      <a:accent5>
        <a:srgbClr val="D4C304"/>
      </a:accent5>
      <a:accent6>
        <a:srgbClr val="DA291C"/>
      </a:accent6>
      <a:hlink>
        <a:srgbClr val="0563FF"/>
      </a:hlink>
      <a:folHlink>
        <a:srgbClr val="0563FF"/>
      </a:folHlink>
    </a:clrScheme>
    <a:fontScheme name="Custom 1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_pohja" id="{1CA1C231-65E5-614B-9D0F-38D7025BE5BE}" vid="{AE62725E-E56C-944A-B803-C427899256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45e946-6fae-4de8-86fe-a80a668dd4d4" xsi:nil="true"/>
    <lcf76f155ced4ddcb4097134ff3c332f xmlns="533039d4-82f0-40c0-b761-feebc51c79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009100F17BD419AB5DF1C4AA3A02D" ma:contentTypeVersion="17" ma:contentTypeDescription="Create a new document." ma:contentTypeScope="" ma:versionID="b9c735d8f54773219b88b14ec231d92d">
  <xsd:schema xmlns:xsd="http://www.w3.org/2001/XMLSchema" xmlns:xs="http://www.w3.org/2001/XMLSchema" xmlns:p="http://schemas.microsoft.com/office/2006/metadata/properties" xmlns:ns2="533039d4-82f0-40c0-b761-feebc51c79f5" xmlns:ns3="7645e946-6fae-4de8-86fe-a80a668dd4d4" targetNamespace="http://schemas.microsoft.com/office/2006/metadata/properties" ma:root="true" ma:fieldsID="36cec0fecce842cef359fd7740419c7b" ns2:_="" ns3:_="">
    <xsd:import namespace="533039d4-82f0-40c0-b761-feebc51c79f5"/>
    <xsd:import namespace="7645e946-6fae-4de8-86fe-a80a668dd4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39d4-82f0-40c0-b761-feebc51c7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3b1913-e997-4502-884b-2dcded0f6d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5e946-6fae-4de8-86fe-a80a668dd4d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3bf94c-5f16-43c6-aef0-4304b23952d0}" ma:internalName="TaxCatchAll" ma:showField="CatchAllData" ma:web="7645e946-6fae-4de8-86fe-a80a668dd4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F8EE8-7483-4932-802C-F58018F77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9BC27-CCD9-4094-931D-D3B5F7908ED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645e946-6fae-4de8-86fe-a80a668dd4d4"/>
    <ds:schemaRef ds:uri="533039d4-82f0-40c0-b761-feebc51c79f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02F96E-920B-46A9-816A-17AC0425A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039d4-82f0-40c0-b761-feebc51c79f5"/>
    <ds:schemaRef ds:uri="7645e946-6fae-4de8-86fe-a80a668dd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mela_malli</Template>
  <TotalTime>1</TotalTime>
  <Words>1674</Words>
  <Application>Microsoft Office PowerPoint</Application>
  <PresentationFormat>Laajakuva</PresentationFormat>
  <Paragraphs>213</Paragraphs>
  <Slides>19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Roboto Slab</vt:lpstr>
      <vt:lpstr>Symbol</vt:lpstr>
      <vt:lpstr>System Font Regular</vt:lpstr>
      <vt:lpstr>Times New Roman</vt:lpstr>
      <vt:lpstr>2024_Melan teema</vt:lpstr>
      <vt:lpstr>Insurance cover for grant recipients</vt:lpstr>
      <vt:lpstr>Mela security for grant recipients</vt:lpstr>
      <vt:lpstr>Mela security for grant recipients, example</vt:lpstr>
      <vt:lpstr>The basics of MYEL insurance</vt:lpstr>
      <vt:lpstr>The insurance is compulsory if…</vt:lpstr>
      <vt:lpstr>The insurance is based on annual earnings  1/2</vt:lpstr>
      <vt:lpstr>The insurance is based on annual earnings 2/2</vt:lpstr>
      <vt:lpstr>Insurance premiums</vt:lpstr>
      <vt:lpstr>Adjusting MYEL earnings in the middle of the insurance period</vt:lpstr>
      <vt:lpstr>Interrupting the insurance or working periodically</vt:lpstr>
      <vt:lpstr>Planning to interrupt? Please inform us.</vt:lpstr>
      <vt:lpstr>Combining grants</vt:lpstr>
      <vt:lpstr>Working abroad</vt:lpstr>
      <vt:lpstr>Notification obligations</vt:lpstr>
      <vt:lpstr>Apply for insurance when you start your grant work</vt:lpstr>
      <vt:lpstr>How to apply for insurance?</vt:lpstr>
      <vt:lpstr>Take care of your Mela-security online</vt:lpstr>
      <vt:lpstr>Smooth Use of the e-Service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cover for grant recipients</dc:title>
  <dc:creator>Anna Matikainen</dc:creator>
  <cp:lastModifiedBy>Minna Isoksela-Valkola</cp:lastModifiedBy>
  <cp:revision>2</cp:revision>
  <dcterms:created xsi:type="dcterms:W3CDTF">2024-01-29T11:27:45Z</dcterms:created>
  <dcterms:modified xsi:type="dcterms:W3CDTF">2026-02-09T06:46:18Z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0x0101006F2009100F17BD419AB5DF1C4AA3A02D</vt:lpwstr>
  </property>
  <property fmtid="{D5CDD505-2E9C-101B-9397-08002B2CF9AE}" pid="3" name="MediaServiceImageTags">
    <vt:lpwstr/>
  </property>
</Properties>
</file>