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9"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916"/>
    <a:srgbClr val="F4E6DA"/>
    <a:srgbClr val="E4EBDA"/>
    <a:srgbClr val="DBEBD5"/>
    <a:srgbClr val="C7E0BF"/>
    <a:srgbClr val="A2C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0720C-414D-2F5B-5BE7-86F19555786F}" v="35" dt="2025-01-22T13:13:59.541"/>
    <p1510:client id="{3A27B1AA-E909-A2CF-FCCA-96CCAA3530EA}" v="31" dt="2025-01-20T15:18:40.106"/>
    <p1510:client id="{7A8E4D9B-4903-30AA-F57B-E8966F6080CE}" v="197" dt="2025-01-22T11:05:38.788"/>
    <p1510:client id="{A88F0825-D8E3-6009-EFF8-4317E2FD401A}" v="541" dt="2025-01-22T09:24:52.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16" d="100"/>
          <a:sy n="116"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0260DA-0E76-E260-6407-798FFA3F7E4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51FFAE2-4415-2CAF-2B27-FDADA748A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47E12AD-4FF8-02EB-03C5-C90950EB1A88}"/>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5" name="Alatunnisteen paikkamerkki 4">
            <a:extLst>
              <a:ext uri="{FF2B5EF4-FFF2-40B4-BE49-F238E27FC236}">
                <a16:creationId xmlns:a16="http://schemas.microsoft.com/office/drawing/2014/main" id="{6A504C8B-2057-BFFF-67E9-6FA9DFE0EEF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158EA7-5B81-D57F-B796-976E4DF691F9}"/>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77957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C68C58-9EEC-70AE-3575-DDAF40A36B8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E04799D-BDAC-EC8A-801C-E14B7F710BC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2405522-88F0-803D-8AE2-B125BB158EDA}"/>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5" name="Alatunnisteen paikkamerkki 4">
            <a:extLst>
              <a:ext uri="{FF2B5EF4-FFF2-40B4-BE49-F238E27FC236}">
                <a16:creationId xmlns:a16="http://schemas.microsoft.com/office/drawing/2014/main" id="{09CAB67B-71DF-B31A-6034-8BCE9DCFFB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0C60AA-268F-7FFA-996C-BE9CAAB3EB5B}"/>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7035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5B16587-8A18-3E0A-0D3F-9DBEBA1D864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D72F399-92A4-F6D9-82CD-4CAC853EB1F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3CAC94-53D0-D23B-C878-A20CE1B115BF}"/>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5" name="Alatunnisteen paikkamerkki 4">
            <a:extLst>
              <a:ext uri="{FF2B5EF4-FFF2-40B4-BE49-F238E27FC236}">
                <a16:creationId xmlns:a16="http://schemas.microsoft.com/office/drawing/2014/main" id="{0E57147B-A131-810A-6042-8EAC99628D4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4178305-ADB1-8B57-269F-1D1D9F852F6E}"/>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157794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8C2BD2-223F-7CB7-FD93-D9780FDA035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2B5A2EB-A291-458C-060A-BBE231CA187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AD4CFD8-7FBC-7F5A-504A-2311E2A710F1}"/>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5" name="Alatunnisteen paikkamerkki 4">
            <a:extLst>
              <a:ext uri="{FF2B5EF4-FFF2-40B4-BE49-F238E27FC236}">
                <a16:creationId xmlns:a16="http://schemas.microsoft.com/office/drawing/2014/main" id="{7A3CC6C1-4D6B-FF96-2DA8-E598C336A5A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DA34421-7F88-0F6A-1824-E1667475887D}"/>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37602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B8744-C64B-5A91-42FD-0F8530EA392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40DE64D-2565-DE04-40ED-A18F6540B0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1FDCB0A-5036-4425-4E00-E43424F179E7}"/>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5" name="Alatunnisteen paikkamerkki 4">
            <a:extLst>
              <a:ext uri="{FF2B5EF4-FFF2-40B4-BE49-F238E27FC236}">
                <a16:creationId xmlns:a16="http://schemas.microsoft.com/office/drawing/2014/main" id="{04763B64-7F93-CF10-9B9B-6DF85D1BBF4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B622FE-8061-71C9-6A67-A509A3D4C394}"/>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199794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0A5048-9DE9-8676-6649-81A2B376CB3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B9F057E-24F5-8D6E-4578-1F7BFFCBCA8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2CF69D0-DBB8-C81B-7EB4-14F5B637B8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3B1F090-91E7-B2BC-C75B-4F5A29780627}"/>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6" name="Alatunnisteen paikkamerkki 5">
            <a:extLst>
              <a:ext uri="{FF2B5EF4-FFF2-40B4-BE49-F238E27FC236}">
                <a16:creationId xmlns:a16="http://schemas.microsoft.com/office/drawing/2014/main" id="{4D32F4F3-8535-AF18-4A32-94B3716CA3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366C03-E75C-67CA-EE56-1E625EBF2AA0}"/>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282930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EC38D0-0E9A-1F2E-5BBF-F24A3BF253E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2015473-C04E-A93F-56CA-14FA7A428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4667966-3220-4416-1300-793888488C1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952D26C-5E23-840B-0EF1-901E507A9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B53929F-CA12-92C3-C2F5-5162783ECD6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CE543EC-35FC-01A0-5C8A-161713DC076C}"/>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8" name="Alatunnisteen paikkamerkki 7">
            <a:extLst>
              <a:ext uri="{FF2B5EF4-FFF2-40B4-BE49-F238E27FC236}">
                <a16:creationId xmlns:a16="http://schemas.microsoft.com/office/drawing/2014/main" id="{727FECB2-4A93-3FD2-A5CA-154E4FA74DE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EF39714-0028-29BA-6E8D-06A1DD562D4B}"/>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1219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9D2D8D-1714-E5AF-F48B-13CB379384F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1BB8E34-62BD-7BF6-A815-BDBC666E539D}"/>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4" name="Alatunnisteen paikkamerkki 3">
            <a:extLst>
              <a:ext uri="{FF2B5EF4-FFF2-40B4-BE49-F238E27FC236}">
                <a16:creationId xmlns:a16="http://schemas.microsoft.com/office/drawing/2014/main" id="{167DF878-141E-6D24-9CAF-2F5EA8965D3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286B596-CCA1-5F4B-4B48-CB62E07D3989}"/>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74682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141F4A1-5A0B-3508-955B-85CFF17B874B}"/>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3" name="Alatunnisteen paikkamerkki 2">
            <a:extLst>
              <a:ext uri="{FF2B5EF4-FFF2-40B4-BE49-F238E27FC236}">
                <a16:creationId xmlns:a16="http://schemas.microsoft.com/office/drawing/2014/main" id="{0B72E0EC-5E96-087B-144E-35FE3EB2F19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0F4DC23-71F9-379F-2D3F-2BB6024C0EFB}"/>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22886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343DB3-C90E-307A-4CC0-22BF9BCBAA1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1BF311E-536F-239E-50E0-17F8C558B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2087E39-0D0D-DA52-1A0E-3A7143761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B3356FF-292A-615D-1E01-5BA69F8CFC66}"/>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6" name="Alatunnisteen paikkamerkki 5">
            <a:extLst>
              <a:ext uri="{FF2B5EF4-FFF2-40B4-BE49-F238E27FC236}">
                <a16:creationId xmlns:a16="http://schemas.microsoft.com/office/drawing/2014/main" id="{CD077F49-51CD-3E1C-231E-5934FCEA2E4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AB96CE2-7C19-DB84-0C0C-D4D6AD0FCA94}"/>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310243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9EAF53-1E1B-F2DB-D901-12DAB320761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5719EED-5ACD-BE43-DADE-46436A1A3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3BA7C16-EACE-2148-9E35-F51359C64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EE66B37-7EA3-6679-0421-32F8B91420A7}"/>
              </a:ext>
            </a:extLst>
          </p:cNvPr>
          <p:cNvSpPr>
            <a:spLocks noGrp="1"/>
          </p:cNvSpPr>
          <p:nvPr>
            <p:ph type="dt" sz="half" idx="10"/>
          </p:nvPr>
        </p:nvSpPr>
        <p:spPr/>
        <p:txBody>
          <a:bodyPr/>
          <a:lstStyle/>
          <a:p>
            <a:fld id="{AF676B40-5445-AE4E-8726-C2645F399800}" type="datetimeFigureOut">
              <a:rPr lang="fi-FI" smtClean="0"/>
              <a:t>22.1.2025</a:t>
            </a:fld>
            <a:endParaRPr lang="fi-FI"/>
          </a:p>
        </p:txBody>
      </p:sp>
      <p:sp>
        <p:nvSpPr>
          <p:cNvPr id="6" name="Alatunnisteen paikkamerkki 5">
            <a:extLst>
              <a:ext uri="{FF2B5EF4-FFF2-40B4-BE49-F238E27FC236}">
                <a16:creationId xmlns:a16="http://schemas.microsoft.com/office/drawing/2014/main" id="{DAFC38AD-4597-9A8E-B6A6-C40C7363959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D3FC05-8493-7A82-BBE8-CA40DFD0D5A0}"/>
              </a:ext>
            </a:extLst>
          </p:cNvPr>
          <p:cNvSpPr>
            <a:spLocks noGrp="1"/>
          </p:cNvSpPr>
          <p:nvPr>
            <p:ph type="sldNum" sz="quarter" idx="12"/>
          </p:nvPr>
        </p:nvSpPr>
        <p:spPr/>
        <p:txBody>
          <a:bodyPr/>
          <a:lstStyle/>
          <a:p>
            <a:fld id="{7042A1CE-623D-A24A-BB28-CA4025B9AEF0}" type="slidenum">
              <a:rPr lang="fi-FI" smtClean="0"/>
              <a:t>‹#›</a:t>
            </a:fld>
            <a:endParaRPr lang="fi-FI"/>
          </a:p>
        </p:txBody>
      </p:sp>
    </p:spTree>
    <p:extLst>
      <p:ext uri="{BB962C8B-B14F-4D97-AF65-F5344CB8AC3E}">
        <p14:creationId xmlns:p14="http://schemas.microsoft.com/office/powerpoint/2010/main" val="54420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BA9A3D4-BF79-C0F0-7878-D9D25C132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5B5EB0B-4FDA-119C-EBE8-1FBC73385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8F01C7-B3A7-1138-FA31-6BF772682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676B40-5445-AE4E-8726-C2645F399800}" type="datetimeFigureOut">
              <a:rPr lang="fi-FI" smtClean="0"/>
              <a:t>22.1.2025</a:t>
            </a:fld>
            <a:endParaRPr lang="fi-FI"/>
          </a:p>
        </p:txBody>
      </p:sp>
      <p:sp>
        <p:nvSpPr>
          <p:cNvPr id="5" name="Alatunnisteen paikkamerkki 4">
            <a:extLst>
              <a:ext uri="{FF2B5EF4-FFF2-40B4-BE49-F238E27FC236}">
                <a16:creationId xmlns:a16="http://schemas.microsoft.com/office/drawing/2014/main" id="{655A0E2B-5879-E1EB-132D-3DA902A75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7DC37984-53CC-EB34-E43E-B64CED135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42A1CE-623D-A24A-BB28-CA4025B9AEF0}" type="slidenum">
              <a:rPr lang="fi-FI" smtClean="0"/>
              <a:t>‹#›</a:t>
            </a:fld>
            <a:endParaRPr lang="fi-FI"/>
          </a:p>
        </p:txBody>
      </p:sp>
    </p:spTree>
    <p:extLst>
      <p:ext uri="{BB962C8B-B14F-4D97-AF65-F5344CB8AC3E}">
        <p14:creationId xmlns:p14="http://schemas.microsoft.com/office/powerpoint/2010/main" val="121049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yyti.fi/reg/Suuri_Metsadialogipaiva__Kirjauksen_lahettamislomake_4718"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ratauko.fi/tyokalu/keskustelun-ohjauskorti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koneensaatio.fi/wp-content/uploads/2025/01/Luottamukselliset-metsadialogit-%E2%80%93-Yhteenveto.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pic>
        <p:nvPicPr>
          <p:cNvPr id="4" name="Picture 3" descr="A barcode with a house and text&#10;&#10;AI-generated content may be incorrect.">
            <a:extLst>
              <a:ext uri="{FF2B5EF4-FFF2-40B4-BE49-F238E27FC236}">
                <a16:creationId xmlns:a16="http://schemas.microsoft.com/office/drawing/2014/main" id="{A821A7E5-4EE8-A4DB-B430-3628A5E35DCA}"/>
              </a:ext>
            </a:extLst>
          </p:cNvPr>
          <p:cNvPicPr>
            <a:picLocks noChangeAspect="1"/>
          </p:cNvPicPr>
          <p:nvPr/>
        </p:nvPicPr>
        <p:blipFill>
          <a:blip r:embed="rId2"/>
          <a:stretch>
            <a:fillRect/>
          </a:stretch>
        </p:blipFill>
        <p:spPr>
          <a:xfrm>
            <a:off x="-49160" y="-6146"/>
            <a:ext cx="12241160" cy="6870289"/>
          </a:xfrm>
          <a:prstGeom prst="rect">
            <a:avLst/>
          </a:prstGeom>
        </p:spPr>
      </p:pic>
      <p:sp>
        <p:nvSpPr>
          <p:cNvPr id="9" name="Rectangle 8">
            <a:extLst>
              <a:ext uri="{FF2B5EF4-FFF2-40B4-BE49-F238E27FC236}">
                <a16:creationId xmlns:a16="http://schemas.microsoft.com/office/drawing/2014/main" id="{5A463FA4-F274-7A9B-99AD-77646E747436}"/>
              </a:ext>
            </a:extLst>
          </p:cNvPr>
          <p:cNvSpPr/>
          <p:nvPr/>
        </p:nvSpPr>
        <p:spPr>
          <a:xfrm>
            <a:off x="1401063" y="1369616"/>
            <a:ext cx="8691901" cy="5736561"/>
          </a:xfrm>
          <a:prstGeom prst="rect">
            <a:avLst/>
          </a:prstGeom>
          <a:solidFill>
            <a:srgbClr val="F4E6DA"/>
          </a:solidFill>
          <a:ln>
            <a:solidFill>
              <a:srgbClr val="F4E6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fi-FI" sz="2400" baseline="0" dirty="0">
                <a:solidFill>
                  <a:srgbClr val="3C5916"/>
                </a:solidFill>
                <a:latin typeface="Calibri"/>
                <a:ea typeface="Segoe UI"/>
                <a:cs typeface="Segoe UI"/>
              </a:rPr>
              <a:t> </a:t>
            </a:r>
            <a:endParaRPr lang="en-GB" dirty="0"/>
          </a:p>
        </p:txBody>
      </p:sp>
      <p:sp>
        <p:nvSpPr>
          <p:cNvPr id="13" name="Rectangle 12">
            <a:extLst>
              <a:ext uri="{FF2B5EF4-FFF2-40B4-BE49-F238E27FC236}">
                <a16:creationId xmlns:a16="http://schemas.microsoft.com/office/drawing/2014/main" id="{8D55046E-6D5F-E982-2765-EBC6F0CABFAA}"/>
              </a:ext>
            </a:extLst>
          </p:cNvPr>
          <p:cNvSpPr/>
          <p:nvPr/>
        </p:nvSpPr>
        <p:spPr>
          <a:xfrm>
            <a:off x="8222225" y="1364226"/>
            <a:ext cx="4008010" cy="4372394"/>
          </a:xfrm>
          <a:prstGeom prst="rect">
            <a:avLst/>
          </a:prstGeom>
          <a:solidFill>
            <a:srgbClr val="F4E6DA"/>
          </a:solidFill>
          <a:ln>
            <a:solidFill>
              <a:srgbClr val="F4E6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tsikko 1">
            <a:extLst>
              <a:ext uri="{FF2B5EF4-FFF2-40B4-BE49-F238E27FC236}">
                <a16:creationId xmlns:a16="http://schemas.microsoft.com/office/drawing/2014/main" id="{3E7F057C-D0BD-6AF3-3208-A32D7934FDFC}"/>
              </a:ext>
            </a:extLst>
          </p:cNvPr>
          <p:cNvSpPr>
            <a:spLocks noGrp="1"/>
          </p:cNvSpPr>
          <p:nvPr>
            <p:ph type="ctrTitle"/>
          </p:nvPr>
        </p:nvSpPr>
        <p:spPr>
          <a:xfrm>
            <a:off x="2153083" y="2551400"/>
            <a:ext cx="9144000" cy="802148"/>
          </a:xfrm>
        </p:spPr>
        <p:txBody>
          <a:bodyPr>
            <a:normAutofit fontScale="90000"/>
          </a:bodyPr>
          <a:lstStyle/>
          <a:p>
            <a:pPr algn="l"/>
            <a:r>
              <a:rPr lang="fi-FI" b="1" dirty="0">
                <a:solidFill>
                  <a:srgbClr val="3C5916"/>
                </a:solidFill>
                <a:latin typeface="Aptos Display"/>
                <a:ea typeface="Calibri"/>
                <a:cs typeface="Calibri"/>
              </a:rPr>
              <a:t> Käsikirjoitusluonnos</a:t>
            </a:r>
            <a:endParaRPr lang="fi-FI" b="1">
              <a:solidFill>
                <a:srgbClr val="3C5916"/>
              </a:solidFill>
              <a:latin typeface="Aptos Display"/>
              <a:ea typeface="Calibri"/>
              <a:cs typeface="Calibri"/>
            </a:endParaRPr>
          </a:p>
        </p:txBody>
      </p:sp>
      <p:sp>
        <p:nvSpPr>
          <p:cNvPr id="15" name="TextBox 14">
            <a:extLst>
              <a:ext uri="{FF2B5EF4-FFF2-40B4-BE49-F238E27FC236}">
                <a16:creationId xmlns:a16="http://schemas.microsoft.com/office/drawing/2014/main" id="{C05C4E57-FF83-68DC-7E52-BF00ACF37638}"/>
              </a:ext>
            </a:extLst>
          </p:cNvPr>
          <p:cNvSpPr txBox="1"/>
          <p:nvPr/>
        </p:nvSpPr>
        <p:spPr>
          <a:xfrm>
            <a:off x="2325147" y="3806130"/>
            <a:ext cx="7669160" cy="1053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i-FI" sz="2000" i="1" dirty="0">
                <a:latin typeface="Aptos Display"/>
                <a:ea typeface="Calibri"/>
                <a:cs typeface="Calibri"/>
              </a:rPr>
              <a:t>Suunnittele tämän pohjalta oma keskustelusi ja tapasi sanoittaa ohjaustekosi</a:t>
            </a:r>
            <a:endParaRPr lang="en-US" sz="2000">
              <a:latin typeface="Aptos Display"/>
              <a:ea typeface="Calibri"/>
              <a:cs typeface="Calibri"/>
            </a:endParaRPr>
          </a:p>
          <a:p>
            <a:pPr>
              <a:lnSpc>
                <a:spcPct val="90000"/>
              </a:lnSpc>
              <a:spcBef>
                <a:spcPts val="1000"/>
              </a:spcBef>
            </a:pPr>
            <a:r>
              <a:rPr lang="fi-FI" sz="2000" dirty="0">
                <a:latin typeface="Aptos Display"/>
                <a:ea typeface="Calibri"/>
                <a:cs typeface="Calibri"/>
              </a:rPr>
              <a:t>Kesto 120 tai 180 min </a:t>
            </a:r>
            <a:endParaRPr lang="en-GB" sz="2000" dirty="0">
              <a:latin typeface="Aptos Display"/>
            </a:endParaRPr>
          </a:p>
        </p:txBody>
      </p:sp>
      <p:pic>
        <p:nvPicPr>
          <p:cNvPr id="16" name="Picture 15" descr="A green stick with black background&#10;&#10;AI-generated content may be incorrect.">
            <a:extLst>
              <a:ext uri="{FF2B5EF4-FFF2-40B4-BE49-F238E27FC236}">
                <a16:creationId xmlns:a16="http://schemas.microsoft.com/office/drawing/2014/main" id="{F594B9DF-8E47-0722-B970-0822E74B6C25}"/>
              </a:ext>
            </a:extLst>
          </p:cNvPr>
          <p:cNvPicPr>
            <a:picLocks noChangeAspect="1"/>
          </p:cNvPicPr>
          <p:nvPr/>
        </p:nvPicPr>
        <p:blipFill>
          <a:blip r:embed="rId3"/>
          <a:stretch>
            <a:fillRect/>
          </a:stretch>
        </p:blipFill>
        <p:spPr>
          <a:xfrm rot="21180000">
            <a:off x="-2133442" y="2197101"/>
            <a:ext cx="5621552" cy="6104466"/>
          </a:xfrm>
          <a:prstGeom prst="rect">
            <a:avLst/>
          </a:prstGeom>
        </p:spPr>
      </p:pic>
      <p:pic>
        <p:nvPicPr>
          <p:cNvPr id="17" name="Picture 16" descr="A green stick with a broken stem&#10;&#10;AI-generated content may be incorrect.">
            <a:extLst>
              <a:ext uri="{FF2B5EF4-FFF2-40B4-BE49-F238E27FC236}">
                <a16:creationId xmlns:a16="http://schemas.microsoft.com/office/drawing/2014/main" id="{FCECDE67-3BAA-803B-D7CA-937436DF208E}"/>
              </a:ext>
            </a:extLst>
          </p:cNvPr>
          <p:cNvPicPr>
            <a:picLocks noChangeAspect="1"/>
          </p:cNvPicPr>
          <p:nvPr/>
        </p:nvPicPr>
        <p:blipFill>
          <a:blip r:embed="rId4"/>
          <a:stretch>
            <a:fillRect/>
          </a:stretch>
        </p:blipFill>
        <p:spPr>
          <a:xfrm>
            <a:off x="9628166" y="1809045"/>
            <a:ext cx="4669054" cy="5109633"/>
          </a:xfrm>
          <a:prstGeom prst="rect">
            <a:avLst/>
          </a:prstGeom>
        </p:spPr>
      </p:pic>
    </p:spTree>
    <p:extLst>
      <p:ext uri="{BB962C8B-B14F-4D97-AF65-F5344CB8AC3E}">
        <p14:creationId xmlns:p14="http://schemas.microsoft.com/office/powerpoint/2010/main" val="10410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EAEFEC19-A4B4-5A40-C068-76FC4E74CD26}"/>
              </a:ext>
            </a:extLst>
          </p:cNvPr>
          <p:cNvSpPr txBox="1">
            <a:spLocks/>
          </p:cNvSpPr>
          <p:nvPr/>
        </p:nvSpPr>
        <p:spPr>
          <a:xfrm>
            <a:off x="203329" y="123874"/>
            <a:ext cx="5196806"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a:spcBef>
                <a:spcPts val="600"/>
              </a:spcBef>
              <a:spcAft>
                <a:spcPts val="600"/>
              </a:spcAft>
              <a:buNone/>
            </a:pPr>
            <a:r>
              <a:rPr lang="fi-FI" sz="1500" b="1" dirty="0">
                <a:solidFill>
                  <a:srgbClr val="3C5916"/>
                </a:solidFill>
              </a:rPr>
              <a:t>46 		12.18		</a:t>
            </a:r>
            <a:r>
              <a:rPr lang="fi-FI" sz="1800" b="1" dirty="0">
                <a:solidFill>
                  <a:srgbClr val="3C5916"/>
                </a:solidFill>
              </a:rPr>
              <a:t>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8566BFD1-8323-DA52-E050-2E035743BBF5}"/>
              </a:ext>
            </a:extLst>
          </p:cNvPr>
          <p:cNvSpPr txBox="1">
            <a:spLocks/>
          </p:cNvSpPr>
          <p:nvPr/>
        </p:nvSpPr>
        <p:spPr>
          <a:xfrm>
            <a:off x="5603464" y="123873"/>
            <a:ext cx="5498971"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Yhteinen keskustelu</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Nyt haluan kuulla mistä juttelitte parin kanssa ja mitä ajatuksia heräsi. Se pari joka on valmis voi aloittaa. </a:t>
            </a:r>
          </a:p>
          <a:p>
            <a:pPr marL="0" indent="0">
              <a:spcBef>
                <a:spcPts val="0"/>
              </a:spcBef>
              <a:buNone/>
            </a:pPr>
            <a:endParaRPr lang="fi-FI" sz="1500" dirty="0">
              <a:solidFill>
                <a:srgbClr val="3C5916"/>
              </a:solidFill>
            </a:endParaRPr>
          </a:p>
          <a:p>
            <a:pPr marL="0" indent="0">
              <a:spcBef>
                <a:spcPts val="0"/>
              </a:spcBef>
              <a:buNone/>
            </a:pPr>
            <a:r>
              <a:rPr lang="fi-FI" sz="1500" dirty="0">
                <a:solidFill>
                  <a:srgbClr val="3C5916"/>
                </a:solidFill>
              </a:rPr>
              <a:t>Kertokaa mistä juttelitte ja mitä ajatuksia heräsi. </a:t>
            </a:r>
            <a:r>
              <a:rPr lang="fi-FI" sz="1500" b="1" dirty="0">
                <a:solidFill>
                  <a:srgbClr val="3C5916"/>
                </a:solidFill>
              </a:rPr>
              <a:t>Mitä muita kokemuksia nousi esiin?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Tässä vaiheessa kannattaa kysyä jokaiselta osallistujalta jotakin ja siten viestiä, että jokaisen osallistuminen dialogiin on tärkeää.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Parien jälkeen jatkakaa keskustelua yhdessä: </a:t>
            </a:r>
            <a:r>
              <a:rPr lang="fi-FI" sz="1500" dirty="0">
                <a:solidFill>
                  <a:srgbClr val="3C5916"/>
                </a:solidFill>
              </a:rPr>
              <a:t>Nyt kun olette kuunnelleet toisianne, millaisia ajatuksia/tuntemuksia, mahdollisia kysymyksiä on herännyt?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Pyri tarttumaan niihin aiheisiin mitä keskustelussa nousee esiin ja muotoilemaan mahdollisia lisäkysymyksiä keskustelussa esiin nousevien asioiden kautta. </a:t>
            </a:r>
            <a:endParaRPr lang="fi-FI" sz="1500" dirty="0">
              <a:solidFill>
                <a:srgbClr val="3C5916"/>
              </a:solidFill>
            </a:endParaRP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Voit koota joitakin esiin nousseita teemoja: </a:t>
            </a:r>
            <a:r>
              <a:rPr lang="fi-FI" sz="1500" b="1" dirty="0">
                <a:solidFill>
                  <a:srgbClr val="3C5916"/>
                </a:solidFill>
              </a:rPr>
              <a:t>Nostitte esiin ainakin seuraavia asioita xx, xx ja xx</a:t>
            </a:r>
          </a:p>
          <a:p>
            <a:pPr marL="0" indent="0" fontAlgn="auto">
              <a:spcBef>
                <a:spcPts val="0"/>
              </a:spcBef>
              <a:spcAft>
                <a:spcPts val="0"/>
              </a:spcAft>
              <a:buNone/>
            </a:pPr>
            <a:endParaRPr lang="fi-FI" sz="1500" b="1" dirty="0">
              <a:solidFill>
                <a:srgbClr val="3C5916"/>
              </a:solidFill>
            </a:endParaRPr>
          </a:p>
          <a:p>
            <a:pPr marL="0" indent="0">
              <a:spcBef>
                <a:spcPts val="0"/>
              </a:spcBef>
              <a:buNone/>
            </a:pPr>
            <a:r>
              <a:rPr lang="fi-FI" sz="1500" i="1" dirty="0">
                <a:solidFill>
                  <a:srgbClr val="3C5916"/>
                </a:solidFill>
              </a:rPr>
              <a:t>Voitte myös katsoa metsiin liittyvät infokalvot tai osan niistä jossain vaiheessa keskustelua, jos keskustelu meinaa karata aiheesta tai ei meinaa käynnistyä. </a:t>
            </a:r>
          </a:p>
          <a:p>
            <a:pPr marL="0" indent="0" fontAlgn="auto">
              <a:spcBef>
                <a:spcPts val="0"/>
              </a:spcBef>
              <a:spcAft>
                <a:spcPts val="0"/>
              </a:spcAft>
              <a:buNone/>
            </a:pPr>
            <a:endParaRPr lang="fi-FI" sz="1500" b="1" dirty="0"/>
          </a:p>
          <a:p>
            <a:pPr marL="0" indent="0" fontAlgn="auto">
              <a:spcBef>
                <a:spcPts val="0"/>
              </a:spcBef>
              <a:spcAft>
                <a:spcPts val="0"/>
              </a:spcAft>
              <a:buNone/>
            </a:pPr>
            <a:endParaRPr lang="fi-FI" sz="1500" dirty="0"/>
          </a:p>
        </p:txBody>
      </p:sp>
    </p:spTree>
    <p:extLst>
      <p:ext uri="{BB962C8B-B14F-4D97-AF65-F5344CB8AC3E}">
        <p14:creationId xmlns:p14="http://schemas.microsoft.com/office/powerpoint/2010/main" val="147087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659590E2-FBC5-1885-0012-0DD71331F0E2}"/>
              </a:ext>
            </a:extLst>
          </p:cNvPr>
          <p:cNvSpPr txBox="1">
            <a:spLocks/>
          </p:cNvSpPr>
          <p:nvPr/>
        </p:nvSpPr>
        <p:spPr>
          <a:xfrm>
            <a:off x="203329" y="123874"/>
            <a:ext cx="5458408"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Bef>
                <a:spcPts val="600"/>
              </a:spcBef>
              <a:spcAft>
                <a:spcPts val="600"/>
              </a:spcAft>
              <a:buNone/>
            </a:pPr>
            <a:r>
              <a:rPr lang="fi-FI" sz="1500" b="1" dirty="0">
                <a:solidFill>
                  <a:srgbClr val="3C5916"/>
                </a:solidFill>
              </a:rPr>
              <a:t>40		13.04		</a:t>
            </a:r>
            <a:r>
              <a:rPr lang="fi-FI" sz="1800" b="1" dirty="0">
                <a:solidFill>
                  <a:srgbClr val="3C5916"/>
                </a:solidFill>
              </a:rPr>
              <a:t>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4705EA22-AEFD-2500-0333-FFC8E8126371}"/>
              </a:ext>
            </a:extLst>
          </p:cNvPr>
          <p:cNvSpPr txBox="1">
            <a:spLocks/>
          </p:cNvSpPr>
          <p:nvPr/>
        </p:nvSpPr>
        <p:spPr>
          <a:xfrm>
            <a:off x="5865066" y="123873"/>
            <a:ext cx="6123604"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i="1" dirty="0"/>
          </a:p>
          <a:p>
            <a:pPr marL="0" indent="0" fontAlgn="auto">
              <a:spcBef>
                <a:spcPts val="0"/>
              </a:spcBef>
              <a:spcAft>
                <a:spcPts val="0"/>
              </a:spcAft>
              <a:buNone/>
            </a:pPr>
            <a:r>
              <a:rPr lang="fi-FI" sz="1800" b="1" dirty="0">
                <a:solidFill>
                  <a:srgbClr val="3C5916"/>
                </a:solidFill>
                <a:latin typeface="+mj-lt"/>
              </a:rPr>
              <a:t>Keskustelun syventäminen tulevaisuuteen</a:t>
            </a:r>
            <a:endParaRPr lang="fi-FI" sz="1800" i="1">
              <a:solidFill>
                <a:srgbClr val="3C5916"/>
              </a:solidFill>
              <a:latin typeface="+mj-lt"/>
            </a:endParaRPr>
          </a:p>
          <a:p>
            <a:pPr marL="0" indent="0" fontAlgn="auto">
              <a:spcBef>
                <a:spcPts val="0"/>
              </a:spcBef>
              <a:spcAft>
                <a:spcPts val="0"/>
              </a:spcAft>
              <a:buNone/>
            </a:pPr>
            <a:endParaRPr lang="fi-FI" sz="1500" i="1" dirty="0">
              <a:solidFill>
                <a:srgbClr val="3C5916"/>
              </a:solidFill>
            </a:endParaRPr>
          </a:p>
          <a:p>
            <a:pPr marL="0" indent="0">
              <a:spcBef>
                <a:spcPts val="0"/>
              </a:spcBef>
              <a:buNone/>
            </a:pPr>
            <a:r>
              <a:rPr lang="fi-FI" sz="1500" i="1" dirty="0">
                <a:solidFill>
                  <a:srgbClr val="3C5916"/>
                </a:solidFill>
              </a:rPr>
              <a:t>Mietti etukäteen, kuinka pitkälle tulevaisuuteen pyydät osallistujia kuvittelemaan. Olisi hyvä jos tulevaisuuden aikahaarukka olisi jossain </a:t>
            </a:r>
            <a:br>
              <a:rPr lang="fi-FI" sz="1500" i="1" dirty="0">
                <a:solidFill>
                  <a:srgbClr val="3C5916"/>
                </a:solidFill>
              </a:rPr>
            </a:br>
            <a:r>
              <a:rPr lang="fi-FI" sz="1500" i="1" dirty="0">
                <a:solidFill>
                  <a:srgbClr val="3C5916"/>
                </a:solidFill>
              </a:rPr>
              <a:t>5-20 vuoden tienoilla.</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u="sng" dirty="0">
                <a:solidFill>
                  <a:srgbClr val="3C5916"/>
                </a:solidFill>
              </a:rPr>
              <a:t>Keskeiset lisäkysymykset</a:t>
            </a:r>
            <a:r>
              <a:rPr lang="fi-FI" sz="1500" i="1" dirty="0">
                <a:solidFill>
                  <a:srgbClr val="3C5916"/>
                </a:solidFill>
              </a:rPr>
              <a:t> (muokkaa näistä sopivat!)  </a:t>
            </a:r>
          </a:p>
          <a:p>
            <a:pPr marL="238760" indent="-238760">
              <a:spcBef>
                <a:spcPts val="0"/>
              </a:spcBef>
            </a:pPr>
            <a:r>
              <a:rPr lang="fi-FI" sz="1500" b="1" dirty="0">
                <a:solidFill>
                  <a:srgbClr val="3C5916"/>
                </a:solidFill>
              </a:rPr>
              <a:t>Millaista tulevaisuutta toivot metsille? Millaista tulevaisuutta pelkäät? (Yrittäkää kuvitella konkreettisesti, millainen tulevaisuuden metsä on. Miltä siellä näyttää ja tuntuu? Keitä siellä on? Millaista elämää metsässä on tulevaisuudessa? Miten tulevaisuuden metsä vaikuttaa ihmisiin? Entä koko yhteiskuntaan?)  </a:t>
            </a:r>
          </a:p>
          <a:p>
            <a:pPr marL="0" indent="0">
              <a:spcBef>
                <a:spcPts val="0"/>
              </a:spcBef>
              <a:buNone/>
            </a:pPr>
            <a:endParaRPr lang="fi-FI" sz="1500" b="1" dirty="0">
              <a:solidFill>
                <a:srgbClr val="3C5916"/>
              </a:solidFill>
            </a:endParaRPr>
          </a:p>
          <a:p>
            <a:pPr marL="238760" indent="-238760">
              <a:spcBef>
                <a:spcPts val="0"/>
              </a:spcBef>
            </a:pPr>
            <a:r>
              <a:rPr lang="fi-FI" sz="1500" b="1" dirty="0">
                <a:solidFill>
                  <a:srgbClr val="3C5916"/>
                </a:solidFill>
              </a:rPr>
              <a:t>Miten tähän tilanteeseen on päädytty? </a:t>
            </a: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Keskustelun on hyvä antaa virrata omalla painollaan ja välttää sen muuttumista haastatteluksi. </a:t>
            </a: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Pidä huoli, että hiljaisemmatkin pääsevät ääneen ja aktiivisimmat eivät ole koko ajan äänessä.</a:t>
            </a:r>
          </a:p>
          <a:p>
            <a:pPr marL="0" indent="0" fontAlgn="auto">
              <a:spcBef>
                <a:spcPts val="0"/>
              </a:spcBef>
              <a:spcAft>
                <a:spcPts val="0"/>
              </a:spcAft>
              <a:buNone/>
            </a:pPr>
            <a:endParaRPr lang="fi-FI" sz="1500" i="1" dirty="0">
              <a:solidFill>
                <a:srgbClr val="3C5916"/>
              </a:solidFill>
            </a:endParaRPr>
          </a:p>
        </p:txBody>
      </p:sp>
    </p:spTree>
    <p:extLst>
      <p:ext uri="{BB962C8B-B14F-4D97-AF65-F5344CB8AC3E}">
        <p14:creationId xmlns:p14="http://schemas.microsoft.com/office/powerpoint/2010/main" val="383038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22C6D013-75BF-76D5-9EFB-47E035C3586A}"/>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Bef>
                <a:spcPts val="600"/>
              </a:spcBef>
              <a:spcAft>
                <a:spcPts val="600"/>
              </a:spcAft>
              <a:buNone/>
            </a:pPr>
            <a:r>
              <a:rPr lang="fi-FI" sz="1500" b="1" dirty="0">
                <a:solidFill>
                  <a:srgbClr val="3C5916"/>
                </a:solidFill>
              </a:rPr>
              <a:t>4 		13.44		</a:t>
            </a:r>
            <a:r>
              <a:rPr lang="fi-FI" sz="1800" b="1" dirty="0">
                <a:solidFill>
                  <a:srgbClr val="3C5916"/>
                </a:solidFill>
              </a:rPr>
              <a:t>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26A64BDC-6334-D893-44A6-AA612AA6A750}"/>
              </a:ext>
            </a:extLst>
          </p:cNvPr>
          <p:cNvSpPr txBox="1">
            <a:spLocks/>
          </p:cNvSpPr>
          <p:nvPr/>
        </p:nvSpPr>
        <p:spPr>
          <a:xfrm>
            <a:off x="5603465" y="123873"/>
            <a:ext cx="5400136"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Yhteenvetoa yksin</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Pyydä jokaista kirjoittamaan paperille, jonka olet laittanut ennen keskustelua tuolin alle kynän kanssa. </a:t>
            </a:r>
          </a:p>
          <a:p>
            <a:pPr marL="0" indent="0">
              <a:spcBef>
                <a:spcPts val="0"/>
              </a:spcBef>
              <a:buNone/>
            </a:pPr>
            <a:endParaRPr lang="fi-FI" sz="1500" dirty="0">
              <a:solidFill>
                <a:srgbClr val="3C5916"/>
              </a:solidFill>
            </a:endParaRPr>
          </a:p>
          <a:p>
            <a:pPr marL="0" indent="0">
              <a:spcBef>
                <a:spcPts val="0"/>
              </a:spcBef>
              <a:buNone/>
            </a:pPr>
            <a:r>
              <a:rPr lang="fi-FI" sz="1500" dirty="0">
                <a:solidFill>
                  <a:srgbClr val="3C5916"/>
                </a:solidFill>
              </a:rPr>
              <a:t>Kirjoita yksilötyönä 1-3 itsellesi jotenkin merkittävää tai keskeistä ajatusta tai asiaa juuri käydystä keskustelusta kokonaisina lauseina. Keräämme nämä dialogin kirjauksen tueksi niin, ettei niistä voi tunnistaa yksittäisiä henkilöitä.</a:t>
            </a:r>
          </a:p>
          <a:p>
            <a:pPr marL="0" indent="0">
              <a:spcBef>
                <a:spcPts val="0"/>
              </a:spcBef>
              <a:buNone/>
            </a:pPr>
            <a:r>
              <a:rPr lang="fi-FI" sz="1500" dirty="0">
                <a:solidFill>
                  <a:srgbClr val="3C5916"/>
                </a:solidFill>
              </a:rPr>
              <a:t>Aikaa on kolme minuuttia ja se alkaa nyt.</a:t>
            </a:r>
          </a:p>
          <a:p>
            <a:pPr marL="0" indent="0" fontAlgn="auto">
              <a:spcBef>
                <a:spcPts val="0"/>
              </a:spcBef>
              <a:spcAft>
                <a:spcPts val="0"/>
              </a:spcAft>
              <a:buNone/>
            </a:pPr>
            <a:r>
              <a:rPr lang="fi-FI" sz="1500" dirty="0">
                <a:solidFill>
                  <a:srgbClr val="3C5916"/>
                </a:solidFill>
              </a:rPr>
              <a:t> </a:t>
            </a:r>
          </a:p>
          <a:p>
            <a:pPr marL="0" indent="0" fontAlgn="auto">
              <a:spcBef>
                <a:spcPts val="0"/>
              </a:spcBef>
              <a:spcAft>
                <a:spcPts val="0"/>
              </a:spcAft>
              <a:buNone/>
            </a:pPr>
            <a:r>
              <a:rPr lang="fi-FI" sz="1500" dirty="0">
                <a:solidFill>
                  <a:srgbClr val="3C5916"/>
                </a:solidFill>
              </a:rPr>
              <a:t>Nyt kolme minuuttia on mennyt.</a:t>
            </a:r>
          </a:p>
        </p:txBody>
      </p:sp>
    </p:spTree>
    <p:extLst>
      <p:ext uri="{BB962C8B-B14F-4D97-AF65-F5344CB8AC3E}">
        <p14:creationId xmlns:p14="http://schemas.microsoft.com/office/powerpoint/2010/main" val="243640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AC206BEE-BD78-E70F-EAF1-49BC09CF2715}"/>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Bef>
                <a:spcPts val="600"/>
              </a:spcBef>
              <a:spcAft>
                <a:spcPts val="600"/>
              </a:spcAft>
              <a:buNone/>
            </a:pPr>
            <a:r>
              <a:rPr lang="fi-FI" sz="1500" b="1" dirty="0">
                <a:solidFill>
                  <a:srgbClr val="3C5916"/>
                </a:solidFill>
              </a:rPr>
              <a:t>10		13.48		</a:t>
            </a:r>
            <a:r>
              <a:rPr lang="fi-FI" sz="1800" b="1" dirty="0">
                <a:solidFill>
                  <a:srgbClr val="3C5916"/>
                </a:solidFill>
              </a:rPr>
              <a:t>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C1EAA23E-94EC-9812-6C18-58B07BB84CAD}"/>
              </a:ext>
            </a:extLst>
          </p:cNvPr>
          <p:cNvSpPr txBox="1">
            <a:spLocks/>
          </p:cNvSpPr>
          <p:nvPr/>
        </p:nvSpPr>
        <p:spPr>
          <a:xfrm>
            <a:off x="5603464" y="123873"/>
            <a:ext cx="5400135"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i="1" dirty="0"/>
          </a:p>
          <a:p>
            <a:pPr marL="0" indent="0" fontAlgn="auto">
              <a:spcBef>
                <a:spcPts val="0"/>
              </a:spcBef>
              <a:spcAft>
                <a:spcPts val="0"/>
              </a:spcAft>
              <a:buNone/>
            </a:pPr>
            <a:r>
              <a:rPr lang="fi-FI" sz="1800" b="1" dirty="0">
                <a:solidFill>
                  <a:srgbClr val="3C5916"/>
                </a:solidFill>
                <a:latin typeface="+mj-lt"/>
              </a:rPr>
              <a:t>Lyhyt purku</a:t>
            </a:r>
            <a:endParaRPr lang="fi-FI" sz="1800" i="1">
              <a:solidFill>
                <a:srgbClr val="3C5916"/>
              </a:solidFill>
              <a:latin typeface="+mj-lt"/>
            </a:endParaRPr>
          </a:p>
          <a:p>
            <a:pPr marL="0" indent="0" fontAlgn="auto">
              <a:spcBef>
                <a:spcPts val="0"/>
              </a:spcBef>
              <a:spcAft>
                <a:spcPts val="0"/>
              </a:spcAft>
              <a:buNone/>
            </a:pPr>
            <a:endParaRPr lang="fi-FI" sz="1500" i="1" dirty="0">
              <a:solidFill>
                <a:srgbClr val="3C5916"/>
              </a:solidFill>
            </a:endParaRPr>
          </a:p>
          <a:p>
            <a:pPr marL="0" indent="0" fontAlgn="auto">
              <a:spcBef>
                <a:spcPts val="0"/>
              </a:spcBef>
              <a:spcAft>
                <a:spcPts val="0"/>
              </a:spcAft>
              <a:buNone/>
            </a:pPr>
            <a:r>
              <a:rPr lang="fi-FI" sz="1500" i="1" dirty="0">
                <a:solidFill>
                  <a:srgbClr val="3C5916"/>
                </a:solidFill>
              </a:rPr>
              <a:t>Pyydä kutakin vuoron perään lukemaan joku kirjoittamansa lause.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Aloitetaan sinusta. Mikä on ollut jotenkin merkittävää tässä keskustelussa?</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Jos jää aikaa, ota muutama nosto siitä millainen keskustelu on ollut osallistujille heidän omin sanoin. </a:t>
            </a:r>
            <a:endParaRPr lang="fi-FI" sz="1500" dirty="0">
              <a:solidFill>
                <a:srgbClr val="3C5916"/>
              </a:solidFill>
            </a:endParaRP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Käydään vielä lopuksi vähän läpi, millainen tämä keskustelu on teille ollut. Kokemuksenne saattavat olla hyvinkin erilaisia. Se joka on valmis voi aloittaa.</a:t>
            </a:r>
          </a:p>
        </p:txBody>
      </p:sp>
    </p:spTree>
    <p:extLst>
      <p:ext uri="{BB962C8B-B14F-4D97-AF65-F5344CB8AC3E}">
        <p14:creationId xmlns:p14="http://schemas.microsoft.com/office/powerpoint/2010/main" val="311581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D99C500B-C774-2D30-3FD7-922A12174322}"/>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Bef>
                <a:spcPts val="600"/>
              </a:spcBef>
              <a:spcAft>
                <a:spcPts val="600"/>
              </a:spcAft>
              <a:buNone/>
            </a:pPr>
            <a:r>
              <a:rPr lang="fi-FI" sz="1500" b="1" dirty="0">
                <a:solidFill>
                  <a:srgbClr val="3C5916"/>
                </a:solidFill>
              </a:rPr>
              <a:t>2		13.58		</a:t>
            </a:r>
            <a:r>
              <a:rPr lang="fi-FI" sz="1800" b="1" dirty="0">
                <a:solidFill>
                  <a:srgbClr val="3C5916"/>
                </a:solidFill>
              </a:rPr>
              <a:t>Kiitos </a:t>
            </a:r>
          </a:p>
          <a:p>
            <a:pPr marL="0" indent="0" fontAlgn="auto">
              <a:spcBef>
                <a:spcPts val="0"/>
              </a:spcBef>
              <a:spcAft>
                <a:spcPts val="600"/>
              </a:spcAft>
              <a:buNone/>
            </a:pPr>
            <a:r>
              <a:rPr lang="fi-FI" sz="1500" b="1" dirty="0">
                <a:solidFill>
                  <a:srgbClr val="3C5916"/>
                </a:solidFill>
              </a:rPr>
              <a:t>0		14.00  		</a:t>
            </a:r>
            <a:r>
              <a:rPr lang="fi-FI" sz="1800" b="1" dirty="0">
                <a:solidFill>
                  <a:srgbClr val="3C5916"/>
                </a:solidFill>
              </a:rPr>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6D593CB4-B299-137C-C7AF-A0CB4022A69F}"/>
              </a:ext>
            </a:extLst>
          </p:cNvPr>
          <p:cNvSpPr txBox="1">
            <a:spLocks/>
          </p:cNvSpPr>
          <p:nvPr/>
        </p:nvSpPr>
        <p:spPr>
          <a:xfrm>
            <a:off x="5603464" y="123874"/>
            <a:ext cx="5400135"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Kiitos ja lopetus</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Nyt on aika lopettaa keskustelumme.</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Kaikkien Suuren Metsädialogipäivän keskustelujen yhteenveto ja vaihtoehtoiset skenaariot metsien tulevaisuudesta julkaistaan syksyn aikana Koneen Säätiön sivuilla.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Kiitos antoisasta keskustelusta! Toivottavasti jatkatte nyt käynnistynyttä keskustelua.</a:t>
            </a:r>
          </a:p>
        </p:txBody>
      </p:sp>
    </p:spTree>
    <p:extLst>
      <p:ext uri="{BB962C8B-B14F-4D97-AF65-F5344CB8AC3E}">
        <p14:creationId xmlns:p14="http://schemas.microsoft.com/office/powerpoint/2010/main" val="94331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sp>
        <p:nvSpPr>
          <p:cNvPr id="2" name="Google Shape;374;p27">
            <a:extLst>
              <a:ext uri="{FF2B5EF4-FFF2-40B4-BE49-F238E27FC236}">
                <a16:creationId xmlns:a16="http://schemas.microsoft.com/office/drawing/2014/main" id="{1DF8E15B-351B-AA3B-6281-779CC83282C4}"/>
              </a:ext>
            </a:extLst>
          </p:cNvPr>
          <p:cNvSpPr txBox="1">
            <a:spLocks/>
          </p:cNvSpPr>
          <p:nvPr/>
        </p:nvSpPr>
        <p:spPr>
          <a:xfrm>
            <a:off x="990699" y="2180512"/>
            <a:ext cx="9226052" cy="1803545"/>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100"/>
              <a:buFont typeface="Arial"/>
              <a:buNone/>
            </a:pPr>
            <a:r>
              <a:rPr lang="fi-FI" sz="2000" dirty="0"/>
              <a:t>Kiitos että järjestit Suuren Metsädialogipäivän keskustelun!  Toivottavasti kokemus oli antoisa! </a:t>
            </a:r>
          </a:p>
          <a:p>
            <a:pPr marL="0" indent="0">
              <a:lnSpc>
                <a:spcPct val="100000"/>
              </a:lnSpc>
              <a:spcBef>
                <a:spcPts val="0"/>
              </a:spcBef>
              <a:buClr>
                <a:schemeClr val="dk1"/>
              </a:buClr>
              <a:buSzPts val="1100"/>
              <a:buFont typeface="Arial"/>
              <a:buNone/>
            </a:pPr>
            <a:endParaRPr lang="fi-FI" sz="2000" dirty="0"/>
          </a:p>
          <a:p>
            <a:pPr marL="0" indent="0">
              <a:lnSpc>
                <a:spcPct val="100000"/>
              </a:lnSpc>
              <a:spcBef>
                <a:spcPts val="0"/>
              </a:spcBef>
              <a:buClr>
                <a:schemeClr val="dk1"/>
              </a:buClr>
              <a:buSzPts val="1100"/>
              <a:buNone/>
            </a:pPr>
            <a:r>
              <a:rPr lang="fi-FI" sz="2000" dirty="0"/>
              <a:t>Toimittakaa kirjaukset mahdollisimman pian tapahtumasivun raportointilomakkeella.  Löydät lomakkeen </a:t>
            </a:r>
            <a:r>
              <a:rPr lang="fi-FI" sz="2400" b="1" dirty="0">
                <a:solidFill>
                  <a:srgbClr val="3C5916"/>
                </a:solidFill>
                <a:hlinkClick r:id="rId2">
                  <a:extLst>
                    <a:ext uri="{A12FA001-AC4F-418D-AE19-62706E023703}">
                      <ahyp:hlinkClr xmlns:ahyp="http://schemas.microsoft.com/office/drawing/2018/hyperlinkcolor" val="tx"/>
                    </a:ext>
                  </a:extLst>
                </a:hlinkClick>
              </a:rPr>
              <a:t>täältä</a:t>
            </a:r>
            <a:r>
              <a:rPr lang="fi-FI" sz="2400" b="1" dirty="0">
                <a:solidFill>
                  <a:srgbClr val="3C5916"/>
                </a:solidFill>
              </a:rPr>
              <a:t>.</a:t>
            </a:r>
            <a:br>
              <a:rPr lang="fi-FI" sz="3600" dirty="0"/>
            </a:br>
            <a:endParaRPr lang="fi-FI" sz="2400" b="1">
              <a:solidFill>
                <a:srgbClr val="3C5916"/>
              </a:solidFill>
            </a:endParaRPr>
          </a:p>
          <a:p>
            <a:pPr marL="0" indent="0">
              <a:lnSpc>
                <a:spcPct val="100000"/>
              </a:lnSpc>
              <a:spcBef>
                <a:spcPts val="0"/>
              </a:spcBef>
              <a:buSzPts val="1100"/>
              <a:buNone/>
            </a:pPr>
            <a:r>
              <a:rPr lang="fi-FI" sz="2000" dirty="0"/>
              <a:t>Luemme ja analysoimme kaikki kirjaukset yhtenä suurena dialogina ja teemme niiden pohjalta yhteenvedon sekä vaihtoehtoiset tulevaisuusskenaariot.</a:t>
            </a:r>
            <a:endParaRPr lang="fi-FI" sz="3600"/>
          </a:p>
        </p:txBody>
      </p:sp>
      <p:sp>
        <p:nvSpPr>
          <p:cNvPr id="3" name="Google Shape;376;p27">
            <a:extLst>
              <a:ext uri="{FF2B5EF4-FFF2-40B4-BE49-F238E27FC236}">
                <a16:creationId xmlns:a16="http://schemas.microsoft.com/office/drawing/2014/main" id="{EE1A421B-0992-AE28-E8B6-C75C53D4D1D1}"/>
              </a:ext>
            </a:extLst>
          </p:cNvPr>
          <p:cNvSpPr txBox="1">
            <a:spLocks/>
          </p:cNvSpPr>
          <p:nvPr/>
        </p:nvSpPr>
        <p:spPr>
          <a:xfrm>
            <a:off x="990699" y="998828"/>
            <a:ext cx="7853903" cy="437691"/>
          </a:xfrm>
          <a:prstGeom prst="rect">
            <a:avLst/>
          </a:prstGeom>
          <a:noFill/>
          <a:ln>
            <a:noFill/>
          </a:ln>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chemeClr val="dk1"/>
              </a:buClr>
              <a:buSzPts val="1600"/>
              <a:buFont typeface="Arial" panose="020B0604020202020204" pitchFamily="34" charset="0"/>
              <a:buNone/>
            </a:pPr>
            <a:r>
              <a:rPr lang="fi-FI" sz="3200" b="1" dirty="0">
                <a:solidFill>
                  <a:srgbClr val="3C5916"/>
                </a:solidFill>
                <a:latin typeface="+mj-lt"/>
                <a:ea typeface="Inter"/>
                <a:sym typeface="Inter"/>
              </a:rPr>
              <a:t>Kiitos järjestäjälle ja kirjausten lähettäminen</a:t>
            </a:r>
            <a:endParaRPr lang="fi-FI" sz="3200" b="1">
              <a:solidFill>
                <a:srgbClr val="3C5916"/>
              </a:solidFill>
              <a:latin typeface="+mj-lt"/>
            </a:endParaRPr>
          </a:p>
        </p:txBody>
      </p:sp>
      <p:pic>
        <p:nvPicPr>
          <p:cNvPr id="5" name="Picture 4">
            <a:extLst>
              <a:ext uri="{FF2B5EF4-FFF2-40B4-BE49-F238E27FC236}">
                <a16:creationId xmlns:a16="http://schemas.microsoft.com/office/drawing/2014/main" id="{640A9432-B0CC-AF9E-B3E5-B19E32D006AF}"/>
              </a:ext>
            </a:extLst>
          </p:cNvPr>
          <p:cNvPicPr>
            <a:picLocks noChangeAspect="1"/>
          </p:cNvPicPr>
          <p:nvPr/>
        </p:nvPicPr>
        <p:blipFill>
          <a:blip r:embed="rId3"/>
          <a:srcRect l="29108" r="60967" b="-816"/>
          <a:stretch/>
        </p:blipFill>
        <p:spPr>
          <a:xfrm>
            <a:off x="11335761" y="-484497"/>
            <a:ext cx="663646" cy="8084992"/>
          </a:xfrm>
          <a:prstGeom prst="rect">
            <a:avLst/>
          </a:prstGeom>
        </p:spPr>
      </p:pic>
      <p:pic>
        <p:nvPicPr>
          <p:cNvPr id="4" name="Picture 3" descr="A green stick with a broken stem&#10;&#10;AI-generated content may be incorrect.">
            <a:extLst>
              <a:ext uri="{FF2B5EF4-FFF2-40B4-BE49-F238E27FC236}">
                <a16:creationId xmlns:a16="http://schemas.microsoft.com/office/drawing/2014/main" id="{1FB29944-1262-52D8-4AD0-4F12EFBACEA8}"/>
              </a:ext>
            </a:extLst>
          </p:cNvPr>
          <p:cNvPicPr>
            <a:picLocks noChangeAspect="1"/>
          </p:cNvPicPr>
          <p:nvPr/>
        </p:nvPicPr>
        <p:blipFill>
          <a:blip r:embed="rId4"/>
          <a:srcRect r="-1040" b="-1205"/>
          <a:stretch/>
        </p:blipFill>
        <p:spPr>
          <a:xfrm>
            <a:off x="9529878" y="1870843"/>
            <a:ext cx="4516231" cy="5090617"/>
          </a:xfrm>
          <a:prstGeom prst="rect">
            <a:avLst/>
          </a:prstGeom>
        </p:spPr>
      </p:pic>
    </p:spTree>
    <p:extLst>
      <p:ext uri="{BB962C8B-B14F-4D97-AF65-F5344CB8AC3E}">
        <p14:creationId xmlns:p14="http://schemas.microsoft.com/office/powerpoint/2010/main" val="365362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pic>
        <p:nvPicPr>
          <p:cNvPr id="4" name="Picture 3" descr="A black background with white and orange paint splashes&#10;&#10;AI-generated content may be incorrect.">
            <a:extLst>
              <a:ext uri="{FF2B5EF4-FFF2-40B4-BE49-F238E27FC236}">
                <a16:creationId xmlns:a16="http://schemas.microsoft.com/office/drawing/2014/main" id="{6927931D-1B1B-E55D-AD5C-ADC01E7EFD50}"/>
              </a:ext>
            </a:extLst>
          </p:cNvPr>
          <p:cNvPicPr>
            <a:picLocks noChangeAspect="1"/>
          </p:cNvPicPr>
          <p:nvPr/>
        </p:nvPicPr>
        <p:blipFill>
          <a:blip r:embed="rId2"/>
          <a:stretch>
            <a:fillRect/>
          </a:stretch>
        </p:blipFill>
        <p:spPr>
          <a:xfrm>
            <a:off x="2630578" y="1800489"/>
            <a:ext cx="2522640" cy="2716882"/>
          </a:xfrm>
          <a:prstGeom prst="rect">
            <a:avLst/>
          </a:prstGeom>
        </p:spPr>
      </p:pic>
      <p:pic>
        <p:nvPicPr>
          <p:cNvPr id="5" name="Picture 4">
            <a:extLst>
              <a:ext uri="{FF2B5EF4-FFF2-40B4-BE49-F238E27FC236}">
                <a16:creationId xmlns:a16="http://schemas.microsoft.com/office/drawing/2014/main" id="{08827DB6-405E-A801-6F2C-A3D8CE419F21}"/>
              </a:ext>
            </a:extLst>
          </p:cNvPr>
          <p:cNvPicPr>
            <a:picLocks noChangeAspect="1"/>
          </p:cNvPicPr>
          <p:nvPr/>
        </p:nvPicPr>
        <p:blipFill>
          <a:blip r:embed="rId3"/>
          <a:stretch>
            <a:fillRect/>
          </a:stretch>
        </p:blipFill>
        <p:spPr>
          <a:xfrm>
            <a:off x="6582949" y="2424148"/>
            <a:ext cx="3087416" cy="1474648"/>
          </a:xfrm>
          <a:prstGeom prst="rect">
            <a:avLst/>
          </a:prstGeom>
        </p:spPr>
      </p:pic>
    </p:spTree>
    <p:extLst>
      <p:ext uri="{BB962C8B-B14F-4D97-AF65-F5344CB8AC3E}">
        <p14:creationId xmlns:p14="http://schemas.microsoft.com/office/powerpoint/2010/main" val="167982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6DA"/>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D9419139-B8D1-B8C0-7214-2D693549494B}"/>
              </a:ext>
            </a:extLst>
          </p:cNvPr>
          <p:cNvSpPr txBox="1"/>
          <p:nvPr/>
        </p:nvSpPr>
        <p:spPr>
          <a:xfrm>
            <a:off x="220337" y="1299990"/>
            <a:ext cx="11644829" cy="5016758"/>
          </a:xfrm>
          <a:prstGeom prst="rect">
            <a:avLst/>
          </a:prstGeom>
          <a:noFill/>
        </p:spPr>
        <p:txBody>
          <a:bodyPr wrap="square" lIns="91440" tIns="45720" rIns="91440" bIns="45720" anchor="t">
            <a:spAutoFit/>
          </a:bodyPr>
          <a:lstStyle/>
          <a:p>
            <a:pPr marL="412750" lvl="0" indent="-285750" algn="l" rtl="0">
              <a:lnSpc>
                <a:spcPct val="100000"/>
              </a:lnSpc>
              <a:spcBef>
                <a:spcPts val="0"/>
              </a:spcBef>
              <a:spcAft>
                <a:spcPts val="0"/>
              </a:spcAft>
              <a:buSzPts val="1600"/>
              <a:buFont typeface="Arial" panose="020B0604020202020204" pitchFamily="34" charset="0"/>
              <a:buChar char="•"/>
            </a:pPr>
            <a:r>
              <a:rPr lang="fi-FI" sz="1800" dirty="0"/>
              <a:t>Suunnittele dialogi ennakkoon käsikirjoituksen pohjalta.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Voit käyttää käsikirjoituksen ja ohjaamisen tukena myös keskustelun ohjauskortteja: </a:t>
            </a:r>
            <a:r>
              <a:rPr lang="fi-FI" sz="1800" u="sng" dirty="0">
                <a:hlinkClick r:id="rId2">
                  <a:extLst>
                    <a:ext uri="{A12FA001-AC4F-418D-AE19-62706E023703}">
                      <ahyp:hlinkClr xmlns:ahyp="http://schemas.microsoft.com/office/drawing/2018/hyperlinkcolor" val="tx"/>
                    </a:ext>
                  </a:extLst>
                </a:hlinkClick>
              </a:rPr>
              <a:t>www.eratauko.fi/tyokalu/keskustelun-ohjauskortit/</a:t>
            </a:r>
            <a:r>
              <a:rPr lang="fi-FI" sz="1800" dirty="0"/>
              <a:t>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Käsikirjoitus on dialogin ohjaamisen tueksi, sitä ei tarvitse jakaa keskustelijoille. Käsikirjoitus kannattaa tulostaa itselle muokkauksen jälkeen.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Käsikirjoituksen sanoitukset ovat esimerkkisanoituksia. Muokkaa ne keskustelun aiheeseen, kohderyhmään ja suuhusi sopiviksi.</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Kellonajat ovat suuntaa-antavia. Niiden on tarkoitus antaa käsitys siitä, minkä verran aikaa kuhunkin vaiheeseen kannattaa suurin piirtein käyttää. Kellonaikoja ei tarvitse noudattaa täsmällisesti aloitusta ja lopetusta lukuun ottamatta.  </a:t>
            </a:r>
          </a:p>
          <a:p>
            <a:pPr marL="412750" lvl="0" indent="-285750" algn="l" rtl="0">
              <a:lnSpc>
                <a:spcPct val="100000"/>
              </a:lnSpc>
              <a:spcBef>
                <a:spcPts val="1000"/>
              </a:spcBef>
              <a:spcAft>
                <a:spcPts val="0"/>
              </a:spcAft>
              <a:buSzPts val="1600"/>
              <a:buFont typeface="Arial" panose="020B0604020202020204" pitchFamily="34" charset="0"/>
              <a:buChar char="•"/>
            </a:pPr>
            <a:r>
              <a:rPr lang="fi-FI" sz="1800" dirty="0"/>
              <a:t>Voit hyödyntää kaikkea jo olemassa olevaa ryhmänohjauksen osaamistasi ja käyttää hyväksi havaitsemiasi keinoja keskustelun ja keskustelijoiden tukemiseksi.</a:t>
            </a:r>
          </a:p>
          <a:p>
            <a:pPr marL="412750" lvl="0" indent="-285750" algn="l" rtl="0">
              <a:lnSpc>
                <a:spcPct val="100000"/>
              </a:lnSpc>
              <a:spcBef>
                <a:spcPts val="1000"/>
              </a:spcBef>
              <a:spcAft>
                <a:spcPts val="1000"/>
              </a:spcAft>
              <a:buSzPts val="1600"/>
              <a:buFont typeface="Arial" panose="020B0604020202020204" pitchFamily="34" charset="0"/>
              <a:buChar char="•"/>
            </a:pPr>
            <a:r>
              <a:rPr lang="fi-FI" sz="1800" dirty="0"/>
              <a:t>Sovi ennakkoon, kuka kirjaa keskustelun. On tärkeää kirjata koko keskustelun kulku. Kirjurin ei </a:t>
            </a:r>
            <a:r>
              <a:rPr lang="fi-FI" dirty="0"/>
              <a:t>tule</a:t>
            </a:r>
            <a:r>
              <a:rPr lang="fi-FI" sz="1800" dirty="0"/>
              <a:t> koostaa kirjauksista tiivistelmää vaan kirjata mahdollisimman tarkkaan, mitä keskustelussa sanottiin. Käsikirjoitus voi auttaa myös kirjuria valmistautumisessa.</a:t>
            </a:r>
            <a:endParaRPr lang="fi-FI" dirty="0"/>
          </a:p>
        </p:txBody>
      </p:sp>
      <p:sp>
        <p:nvSpPr>
          <p:cNvPr id="5" name="Tekstiruutu 4">
            <a:extLst>
              <a:ext uri="{FF2B5EF4-FFF2-40B4-BE49-F238E27FC236}">
                <a16:creationId xmlns:a16="http://schemas.microsoft.com/office/drawing/2014/main" id="{4E29B281-7D3A-0C9D-8AD2-B36D833A87E4}"/>
              </a:ext>
            </a:extLst>
          </p:cNvPr>
          <p:cNvSpPr txBox="1"/>
          <p:nvPr/>
        </p:nvSpPr>
        <p:spPr>
          <a:xfrm>
            <a:off x="318660" y="509053"/>
            <a:ext cx="6553644" cy="523220"/>
          </a:xfrm>
          <a:prstGeom prst="rect">
            <a:avLst/>
          </a:prstGeom>
          <a:noFill/>
        </p:spPr>
        <p:txBody>
          <a:bodyPr wrap="square" lIns="91440" tIns="45720" rIns="91440" bIns="45720" anchor="t">
            <a:spAutoFit/>
          </a:bodyPr>
          <a:lstStyle/>
          <a:p>
            <a:pPr marL="0" indent="0" algn="ctr" fontAlgn="auto">
              <a:spcAft>
                <a:spcPts val="0"/>
              </a:spcAft>
              <a:buNone/>
            </a:pPr>
            <a:r>
              <a:rPr lang="fi-FI" sz="2800" b="1" dirty="0">
                <a:solidFill>
                  <a:srgbClr val="3C5916"/>
                </a:solidFill>
                <a:latin typeface="+mj-lt"/>
              </a:rPr>
              <a:t>Ohjeita käsikirjoituksen muokkaamiseksi </a:t>
            </a:r>
          </a:p>
        </p:txBody>
      </p:sp>
      <p:pic>
        <p:nvPicPr>
          <p:cNvPr id="6" name="Picture 5" descr="A green stick with black background&#10;&#10;AI-generated content may be incorrect.">
            <a:extLst>
              <a:ext uri="{FF2B5EF4-FFF2-40B4-BE49-F238E27FC236}">
                <a16:creationId xmlns:a16="http://schemas.microsoft.com/office/drawing/2014/main" id="{5E83BCB2-D4DB-DE0C-2613-8DE801C8BDC3}"/>
              </a:ext>
            </a:extLst>
          </p:cNvPr>
          <p:cNvPicPr>
            <a:picLocks noChangeAspect="1"/>
          </p:cNvPicPr>
          <p:nvPr/>
        </p:nvPicPr>
        <p:blipFill>
          <a:blip r:embed="rId3"/>
          <a:srcRect l="40958" t="43613" r="8099" b="-2469"/>
          <a:stretch/>
        </p:blipFill>
        <p:spPr>
          <a:xfrm rot="5820000">
            <a:off x="10558800" y="5391778"/>
            <a:ext cx="1858417" cy="2324233"/>
          </a:xfrm>
          <a:prstGeom prst="rect">
            <a:avLst/>
          </a:prstGeom>
        </p:spPr>
      </p:pic>
      <p:pic>
        <p:nvPicPr>
          <p:cNvPr id="8" name="Picture 7" descr="A green stick with black background&#10;&#10;AI-generated content may be incorrect.">
            <a:extLst>
              <a:ext uri="{FF2B5EF4-FFF2-40B4-BE49-F238E27FC236}">
                <a16:creationId xmlns:a16="http://schemas.microsoft.com/office/drawing/2014/main" id="{948CA3B2-3950-91D7-8775-F4B30521231F}"/>
              </a:ext>
            </a:extLst>
          </p:cNvPr>
          <p:cNvPicPr>
            <a:picLocks noChangeAspect="1"/>
          </p:cNvPicPr>
          <p:nvPr/>
        </p:nvPicPr>
        <p:blipFill>
          <a:blip r:embed="rId3"/>
          <a:srcRect t="-238" r="37021" b="42998"/>
          <a:stretch/>
        </p:blipFill>
        <p:spPr>
          <a:xfrm rot="15720000">
            <a:off x="9717962" y="-2114498"/>
            <a:ext cx="4282650" cy="4229023"/>
          </a:xfrm>
          <a:prstGeom prst="rect">
            <a:avLst/>
          </a:prstGeom>
        </p:spPr>
      </p:pic>
      <p:pic>
        <p:nvPicPr>
          <p:cNvPr id="10" name="Picture 9" descr="A green stick with black background&#10;&#10;AI-generated content may be incorrect.">
            <a:extLst>
              <a:ext uri="{FF2B5EF4-FFF2-40B4-BE49-F238E27FC236}">
                <a16:creationId xmlns:a16="http://schemas.microsoft.com/office/drawing/2014/main" id="{70211E72-3FCF-6F2B-CE16-20A5ED30E69C}"/>
              </a:ext>
            </a:extLst>
          </p:cNvPr>
          <p:cNvPicPr>
            <a:picLocks noChangeAspect="1"/>
          </p:cNvPicPr>
          <p:nvPr/>
        </p:nvPicPr>
        <p:blipFill>
          <a:blip r:embed="rId3"/>
          <a:srcRect l="33063" t="55775" r="-34"/>
          <a:stretch/>
        </p:blipFill>
        <p:spPr>
          <a:xfrm rot="6540000">
            <a:off x="10448261" y="-1006595"/>
            <a:ext cx="4677920" cy="3359614"/>
          </a:xfrm>
          <a:prstGeom prst="rect">
            <a:avLst/>
          </a:prstGeom>
        </p:spPr>
      </p:pic>
    </p:spTree>
    <p:extLst>
      <p:ext uri="{BB962C8B-B14F-4D97-AF65-F5344CB8AC3E}">
        <p14:creationId xmlns:p14="http://schemas.microsoft.com/office/powerpoint/2010/main" val="346934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0B507CE8-3C75-D7DF-3A5E-D9F8BA233E7B}"/>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r>
              <a:rPr lang="fi-FI" sz="1500" i="1" dirty="0"/>
              <a:t>(Pyydä keskustelijat tulemaan paikalle hyvissä ajoin ennen aloitusta) </a:t>
            </a:r>
          </a:p>
          <a:p>
            <a:pPr marL="0" indent="0" fontAlgn="auto">
              <a:spcAft>
                <a:spcPts val="0"/>
              </a:spcAft>
              <a:buNone/>
            </a:pPr>
            <a:endParaRPr lang="fi-FI" sz="1500" dirty="0"/>
          </a:p>
          <a:p>
            <a:pPr marL="0" indent="0" fontAlgn="auto">
              <a:spcAft>
                <a:spcPts val="0"/>
              </a:spcAft>
              <a:buNone/>
            </a:pPr>
            <a:r>
              <a:rPr lang="fi-FI" sz="1500" i="1" dirty="0"/>
              <a:t>Minuutit	Kellonaika	Osio</a:t>
            </a:r>
          </a:p>
          <a:p>
            <a:pPr marL="0" indent="0" fontAlgn="auto">
              <a:spcBef>
                <a:spcPts val="600"/>
              </a:spcBef>
              <a:spcAft>
                <a:spcPts val="600"/>
              </a:spcAft>
              <a:buNone/>
            </a:pPr>
            <a:r>
              <a:rPr lang="fi-FI" sz="1500" b="1" dirty="0">
                <a:solidFill>
                  <a:srgbClr val="3C5916"/>
                </a:solidFill>
              </a:rPr>
              <a:t>5 		12.00		</a:t>
            </a:r>
            <a:r>
              <a:rPr lang="fi-FI" sz="1800" b="1" dirty="0">
                <a:solidFill>
                  <a:srgbClr val="3C5916"/>
                </a:solidFill>
              </a:rPr>
              <a:t>Aloitus</a:t>
            </a:r>
            <a:r>
              <a:rPr lang="fi-FI" sz="1500" b="1" dirty="0">
                <a:solidFill>
                  <a:srgbClr val="3C5916"/>
                </a:solidFill>
              </a:rPr>
              <a:t>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b="1" i="1" dirty="0"/>
              <a:t>Yhteensä 120 min </a:t>
            </a:r>
            <a:r>
              <a:rPr lang="fi-FI" sz="1500" i="1" dirty="0"/>
              <a:t>(kaikki ajat ovat noin aikoja). Jos keskustelu on 180 min, lisää aikaa keskustelun syventämiseen, yhteenvetoon ja purkuun.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B15E6F19-A5DA-792A-6EC3-40701DBF95A0}"/>
              </a:ext>
            </a:extLst>
          </p:cNvPr>
          <p:cNvSpPr txBox="1">
            <a:spLocks/>
          </p:cNvSpPr>
          <p:nvPr/>
        </p:nvSpPr>
        <p:spPr>
          <a:xfrm>
            <a:off x="5718396" y="123873"/>
            <a:ext cx="5515068"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solidFill>
                <a:srgbClr val="3C5916"/>
              </a:solidFill>
            </a:endParaRPr>
          </a:p>
          <a:p>
            <a:pPr marL="0" indent="0" fontAlgn="auto">
              <a:spcBef>
                <a:spcPts val="0"/>
              </a:spcBef>
              <a:spcAft>
                <a:spcPts val="0"/>
              </a:spcAft>
              <a:buNone/>
            </a:pPr>
            <a:r>
              <a:rPr lang="fi-FI" sz="1800" b="1" dirty="0">
                <a:solidFill>
                  <a:srgbClr val="3C5916"/>
                </a:solidFill>
                <a:latin typeface="+mj-lt"/>
              </a:rPr>
              <a:t>Aloitus (1/2)</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Tervetuloa Suureen Metsädialogipäivään aiheesta </a:t>
            </a:r>
            <a:r>
              <a:rPr lang="fi-FI" sz="1500" b="1" dirty="0">
                <a:solidFill>
                  <a:srgbClr val="3C5916"/>
                </a:solidFill>
              </a:rPr>
              <a:t>”Metsän merkitys ja tulevaisuus metsänomistajille/ mökkeilijöille/ retkeilijöille/ rovaniemeläisille/ luokallemme/ työyhteisöllemme?”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Tavoitteena on saada näkyviin metsiin liittyvät merkitykset, arvot ja tulevaisuuden toiveet ja pelot.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Olen </a:t>
            </a:r>
            <a:r>
              <a:rPr lang="fi-FI" sz="1500" b="1" dirty="0">
                <a:solidFill>
                  <a:srgbClr val="3C5916"/>
                </a:solidFill>
              </a:rPr>
              <a:t>XX</a:t>
            </a:r>
            <a:r>
              <a:rPr lang="fi-FI" sz="1500" dirty="0">
                <a:solidFill>
                  <a:srgbClr val="3C5916"/>
                </a:solidFill>
              </a:rPr>
              <a:t> ja toimin </a:t>
            </a:r>
            <a:r>
              <a:rPr lang="fi-FI" sz="1500" b="1" dirty="0">
                <a:solidFill>
                  <a:srgbClr val="3C5916"/>
                </a:solidFill>
              </a:rPr>
              <a:t>fasilitaattorina/ohjaajana/vetäjänä</a:t>
            </a:r>
            <a:r>
              <a:rPr lang="fi-FI" sz="1500" dirty="0">
                <a:solidFill>
                  <a:srgbClr val="3C5916"/>
                </a:solidFill>
              </a:rPr>
              <a:t> tässä dialogissa ja pidän huolen siitä, että saamme aikaiseksi mahdollisimman tasa-arvoisen keskustelun, niin että kaikilla on mahdollisuus päästä keskusteluun mukaan. Käytännössä se tarkoittaa esimerkiksi sitä, että jos puhutte toistenne päälle tai pidätte monologeja niin keskeytän. Sopiihan tämä kaikille?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dirty="0">
                <a:solidFill>
                  <a:srgbClr val="3C5916"/>
                </a:solidFill>
              </a:rPr>
              <a:t>Dialogi on erityinen keskustelutapa ja siinä keskitytään ymmärryksen syventämiseen asiasta, toisista ja itsestä. Ei siis ole tarkoitus voittaa tai päättää parasta näkökulmaa vaan keskittyä ymmärtämään.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Jatkuu seuraavalla sivulla… </a:t>
            </a:r>
          </a:p>
        </p:txBody>
      </p:sp>
    </p:spTree>
    <p:extLst>
      <p:ext uri="{BB962C8B-B14F-4D97-AF65-F5344CB8AC3E}">
        <p14:creationId xmlns:p14="http://schemas.microsoft.com/office/powerpoint/2010/main" val="208606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E0747DE4-6324-F9C8-064B-8AF38245D524}"/>
              </a:ext>
            </a:extLst>
          </p:cNvPr>
          <p:cNvSpPr txBox="1">
            <a:spLocks/>
          </p:cNvSpPr>
          <p:nvPr/>
        </p:nvSpPr>
        <p:spPr>
          <a:xfrm>
            <a:off x="203329" y="123874"/>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r>
              <a:rPr lang="fi-FI" sz="1500" i="1" dirty="0"/>
              <a:t>(Pyydä keskustelijat tulemaan paikalle 15 minuuttia ennen aloitusta ja testaamaan tekniikan tai ottamaan kahvia ja asettuman paikoilleen) </a:t>
            </a:r>
          </a:p>
          <a:p>
            <a:pPr marL="0" indent="0" fontAlgn="auto">
              <a:spcAft>
                <a:spcPts val="0"/>
              </a:spcAft>
              <a:buNone/>
            </a:pPr>
            <a:endParaRPr lang="fi-FI" sz="1500" dirty="0"/>
          </a:p>
          <a:p>
            <a:pPr marL="0" indent="0" fontAlgn="auto">
              <a:spcAft>
                <a:spcPts val="0"/>
              </a:spcAft>
              <a:buNone/>
            </a:pPr>
            <a:r>
              <a:rPr lang="fi-FI" sz="1500" i="1" dirty="0"/>
              <a:t>Minuutit	Kellonaika	Osio</a:t>
            </a:r>
          </a:p>
          <a:p>
            <a:pPr marL="0" indent="0" fontAlgn="auto">
              <a:spcBef>
                <a:spcPts val="600"/>
              </a:spcBef>
              <a:spcAft>
                <a:spcPts val="600"/>
              </a:spcAft>
              <a:buNone/>
            </a:pPr>
            <a:r>
              <a:rPr lang="fi-FI" sz="1500" b="1" dirty="0">
                <a:solidFill>
                  <a:srgbClr val="3C5916"/>
                </a:solidFill>
              </a:rPr>
              <a:t>5 		12.00		</a:t>
            </a:r>
            <a:r>
              <a:rPr lang="fi-FI" sz="1800" b="1" dirty="0">
                <a:solidFill>
                  <a:srgbClr val="3C5916"/>
                </a:solidFill>
              </a:rPr>
              <a:t>Aloitus</a:t>
            </a:r>
            <a:r>
              <a:rPr lang="fi-FI" sz="1500" b="1" dirty="0">
                <a:solidFill>
                  <a:srgbClr val="3C5916"/>
                </a:solidFill>
              </a:rPr>
              <a:t>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b="1" dirty="0"/>
          </a:p>
          <a:p>
            <a:pPr marL="0" indent="0" fontAlgn="auto">
              <a:spcBef>
                <a:spcPts val="0"/>
              </a:spcBef>
              <a:spcAft>
                <a:spcPts val="0"/>
              </a:spcAft>
              <a:buNone/>
            </a:pPr>
            <a:r>
              <a:rPr lang="fi-FI" sz="1500" b="1" i="1" dirty="0"/>
              <a:t>Yhteensä 120 min </a:t>
            </a:r>
            <a:r>
              <a:rPr lang="fi-FI" sz="1500" i="1" dirty="0"/>
              <a:t>(kaikki ajat ovat noin aikoja). Jos keskustelu on 180 min, lisää aikaa keskustelun syventämiseen, yhteenvetoon ja purkuun.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4" name="Tekstin paikkamerkki 4">
            <a:extLst>
              <a:ext uri="{FF2B5EF4-FFF2-40B4-BE49-F238E27FC236}">
                <a16:creationId xmlns:a16="http://schemas.microsoft.com/office/drawing/2014/main" id="{AC1870FB-11BD-E583-5CCA-949D0B979730}"/>
              </a:ext>
            </a:extLst>
          </p:cNvPr>
          <p:cNvSpPr txBox="1">
            <a:spLocks/>
          </p:cNvSpPr>
          <p:nvPr/>
        </p:nvSpPr>
        <p:spPr>
          <a:xfrm>
            <a:off x="5718395" y="123873"/>
            <a:ext cx="5515067"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Aloitus (2/2)</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b="1" dirty="0">
                <a:solidFill>
                  <a:srgbClr val="3C5916"/>
                </a:solidFill>
              </a:rPr>
              <a:t>XX</a:t>
            </a:r>
            <a:r>
              <a:rPr lang="fi-FI" sz="1500" dirty="0">
                <a:solidFill>
                  <a:srgbClr val="3C5916"/>
                </a:solidFill>
              </a:rPr>
              <a:t> toimii kirjurina ja kirjoittaa mahdollisimman yksi yhteen sen mitä puhutte, mutta niin ettei nimiä kirjata. Kirjausta käytetään materiaalina Suuren Metsädialogipäivän yhteenvetoon ja vaihtoehtoisiin skenaarioihin metsien tulevaisuudesta Suomessa. Yhteenveto ja skenaariot tehdään niin ettei ketään yksittäistä keskustelijaa voi tunnistaa.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Meillä on </a:t>
            </a:r>
            <a:r>
              <a:rPr lang="fi-FI" sz="1500" b="1" dirty="0">
                <a:solidFill>
                  <a:srgbClr val="3C5916"/>
                </a:solidFill>
              </a:rPr>
              <a:t>kaksi</a:t>
            </a:r>
            <a:r>
              <a:rPr lang="fi-FI" sz="1500" dirty="0">
                <a:solidFill>
                  <a:srgbClr val="3C5916"/>
                </a:solidFill>
              </a:rPr>
              <a:t> tuntia aikaa. Aloitetaan </a:t>
            </a:r>
            <a:r>
              <a:rPr lang="fi-FI" sz="1500" b="1" dirty="0">
                <a:solidFill>
                  <a:srgbClr val="3C5916"/>
                </a:solidFill>
              </a:rPr>
              <a:t>alustuksella ja </a:t>
            </a:r>
            <a:r>
              <a:rPr lang="fi-FI" sz="1500" dirty="0">
                <a:solidFill>
                  <a:srgbClr val="3C5916"/>
                </a:solidFill>
              </a:rPr>
              <a:t>parikeskustelulla. Suurin osa ajasta käytetään yhteiseen keskusteluun ja lopuksi tehdään vähän yhteenvetoa. Lopetetaan klo </a:t>
            </a:r>
            <a:r>
              <a:rPr lang="fi-FI" sz="1500" b="1" err="1">
                <a:solidFill>
                  <a:srgbClr val="3C5916"/>
                </a:solidFill>
              </a:rPr>
              <a:t>xx.xx</a:t>
            </a:r>
            <a:r>
              <a:rPr lang="fi-FI" sz="1500" b="1" dirty="0">
                <a:solidFill>
                  <a:srgbClr val="3C5916"/>
                </a:solidFill>
              </a:rPr>
              <a:t>. </a:t>
            </a:r>
          </a:p>
          <a:p>
            <a:pPr marL="0" indent="0" fontAlgn="auto">
              <a:spcBef>
                <a:spcPts val="0"/>
              </a:spcBef>
              <a:spcAft>
                <a:spcPts val="0"/>
              </a:spcAft>
              <a:buNone/>
            </a:pPr>
            <a:endParaRPr lang="fi-FI" sz="1500" dirty="0"/>
          </a:p>
        </p:txBody>
      </p:sp>
    </p:spTree>
    <p:extLst>
      <p:ext uri="{BB962C8B-B14F-4D97-AF65-F5344CB8AC3E}">
        <p14:creationId xmlns:p14="http://schemas.microsoft.com/office/powerpoint/2010/main" val="85921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47A715A3-5FE7-F64D-F185-730B773A22E0}"/>
              </a:ext>
            </a:extLst>
          </p:cNvPr>
          <p:cNvSpPr txBox="1">
            <a:spLocks/>
          </p:cNvSpPr>
          <p:nvPr/>
        </p:nvSpPr>
        <p:spPr>
          <a:xfrm>
            <a:off x="203329" y="123873"/>
            <a:ext cx="5108410"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solidFill>
                <a:srgbClr val="3C5916"/>
              </a:solidFill>
            </a:endParaRPr>
          </a:p>
          <a:p>
            <a:pPr marL="0" indent="0" fontAlgn="auto">
              <a:spcBef>
                <a:spcPts val="0"/>
              </a:spcBef>
              <a:spcAft>
                <a:spcPts val="0"/>
              </a:spcAft>
              <a:buNone/>
            </a:pPr>
            <a:r>
              <a:rPr lang="fi-FI" sz="1800" b="1" dirty="0">
                <a:latin typeface="+mj-lt"/>
              </a:rPr>
              <a:t>Rakentavan keskustelun pelisäännöt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1. </a:t>
            </a:r>
            <a:r>
              <a:rPr lang="fi-FI" sz="1500" u="sng" dirty="0"/>
              <a:t>Kuuntele</a:t>
            </a:r>
            <a:r>
              <a:rPr lang="fi-FI" sz="1500" dirty="0"/>
              <a:t> toisia, älä keskeytä tai käynnistä sivukeskustelua.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2. </a:t>
            </a:r>
            <a:r>
              <a:rPr lang="fi-FI" sz="1500" u="sng" dirty="0"/>
              <a:t>Liity</a:t>
            </a:r>
            <a:r>
              <a:rPr lang="fi-FI" sz="1500" dirty="0"/>
              <a:t> toisten puheeseen ja käytä arkikieltä.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3. </a:t>
            </a:r>
            <a:r>
              <a:rPr lang="fi-FI" sz="1500" u="sng" dirty="0"/>
              <a:t>Kerro</a:t>
            </a:r>
            <a:r>
              <a:rPr lang="fi-FI" sz="1500" dirty="0"/>
              <a:t> omasta kokemuksesta.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4. </a:t>
            </a:r>
            <a:r>
              <a:rPr lang="fi-FI" sz="1500" u="sng" dirty="0"/>
              <a:t>Puhuttele</a:t>
            </a:r>
            <a:r>
              <a:rPr lang="fi-FI" sz="1500" dirty="0"/>
              <a:t> muita suoraan ja kysy heidän näkemyksiään.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5. </a:t>
            </a:r>
            <a:r>
              <a:rPr lang="fi-FI" sz="1500" u="sng" dirty="0"/>
              <a:t>Ole läsnä </a:t>
            </a:r>
            <a:r>
              <a:rPr lang="fi-FI" sz="1500" dirty="0"/>
              <a:t>ja </a:t>
            </a:r>
            <a:r>
              <a:rPr lang="fi-FI" sz="1500" u="sng" dirty="0"/>
              <a:t>kunnioita</a:t>
            </a:r>
            <a:r>
              <a:rPr lang="fi-FI" sz="1500" dirty="0"/>
              <a:t> toisia sekä luottamuksen ilmapiiriä.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6. </a:t>
            </a:r>
            <a:r>
              <a:rPr lang="fi-FI" sz="1500" u="sng" dirty="0"/>
              <a:t>Etsi ja kokoa</a:t>
            </a:r>
            <a:r>
              <a:rPr lang="fi-FI" sz="1500" dirty="0"/>
              <a:t>. Anna tilaa keskeneräisyydelle ja työstä rohkeasti esiin tulevia ristiriitoja ja etsi piiloon jääneitä asioita.. </a:t>
            </a:r>
          </a:p>
          <a:p>
            <a:pPr marL="0" indent="0" fontAlgn="auto">
              <a:spcBef>
                <a:spcPts val="0"/>
              </a:spcBef>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p:txBody>
      </p:sp>
      <p:sp>
        <p:nvSpPr>
          <p:cNvPr id="3" name="Tekstin paikkamerkki 4">
            <a:extLst>
              <a:ext uri="{FF2B5EF4-FFF2-40B4-BE49-F238E27FC236}">
                <a16:creationId xmlns:a16="http://schemas.microsoft.com/office/drawing/2014/main" id="{C3927FE7-5FE7-88A5-3800-A023CFC619D4}"/>
              </a:ext>
            </a:extLst>
          </p:cNvPr>
          <p:cNvSpPr txBox="1">
            <a:spLocks/>
          </p:cNvSpPr>
          <p:nvPr/>
        </p:nvSpPr>
        <p:spPr>
          <a:xfrm>
            <a:off x="5515068" y="123873"/>
            <a:ext cx="6562632"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Pelisäännöt ja luottamus (1/2)</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Keskustelussa käytetään Rakentavan keskustelun pelisääntöjä, käydään ne nyt läpi.</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Voit tulostaa muutaman kappaleen ringin keskelle. </a:t>
            </a:r>
          </a:p>
          <a:p>
            <a:pPr marL="0" indent="0" fontAlgn="auto">
              <a:spcBef>
                <a:spcPts val="0"/>
              </a:spcBef>
              <a:spcAft>
                <a:spcPts val="0"/>
              </a:spcAft>
              <a:buNone/>
            </a:pPr>
            <a:endParaRPr lang="fi-FI" sz="1500" dirty="0">
              <a:solidFill>
                <a:srgbClr val="3C5916"/>
              </a:solidFill>
            </a:endParaRPr>
          </a:p>
          <a:p>
            <a:pPr marL="342900" indent="-342900" fontAlgn="auto">
              <a:spcBef>
                <a:spcPts val="300"/>
              </a:spcBef>
              <a:spcAft>
                <a:spcPts val="0"/>
              </a:spcAft>
              <a:buFont typeface="+mj-lt"/>
              <a:buAutoNum type="arabicPeriod"/>
            </a:pPr>
            <a:r>
              <a:rPr lang="fi-FI" sz="1500" b="1" dirty="0">
                <a:solidFill>
                  <a:srgbClr val="3C5916"/>
                </a:solidFill>
              </a:rPr>
              <a:t>Pyritään kuuntelemaan niin että yrittää ymmärtää mitä toinen yrittää sanoa, ei niin, että yrittää löytää välin johon oman kommentin voi tökätä. </a:t>
            </a:r>
          </a:p>
          <a:p>
            <a:pPr marL="342900" indent="-342900" fontAlgn="auto">
              <a:spcBef>
                <a:spcPts val="300"/>
              </a:spcBef>
              <a:spcAft>
                <a:spcPts val="0"/>
              </a:spcAft>
              <a:buFont typeface="+mj-lt"/>
              <a:buAutoNum type="arabicPeriod"/>
            </a:pPr>
            <a:r>
              <a:rPr lang="fi-FI" sz="1500" b="1" dirty="0">
                <a:solidFill>
                  <a:srgbClr val="3C5916"/>
                </a:solidFill>
              </a:rPr>
              <a:t>Pyritään liittymään toisten puheeseen ja ajatuksiin.  </a:t>
            </a:r>
          </a:p>
          <a:p>
            <a:pPr marL="342900" indent="-342900" fontAlgn="auto">
              <a:spcBef>
                <a:spcPts val="300"/>
              </a:spcBef>
              <a:spcAft>
                <a:spcPts val="0"/>
              </a:spcAft>
              <a:buFont typeface="+mj-lt"/>
              <a:buAutoNum type="arabicPeriod"/>
            </a:pPr>
            <a:r>
              <a:rPr lang="fi-FI" sz="1500" b="1" dirty="0">
                <a:solidFill>
                  <a:srgbClr val="3C5916"/>
                </a:solidFill>
              </a:rPr>
              <a:t>Kun kuuntelette toisianne niin teille herää siinä hetkessä erilaisia kokemuksia (ajatuksia, tunteita, havaintoja, muistoja, tulevaisuuden kuvittelua), kertokaa näitä ääneen niin pääsemme todennäköisesti syvemmälle ja sellaiseen keskusteluun, jota ei ole jo käyty.  </a:t>
            </a:r>
          </a:p>
          <a:p>
            <a:pPr marL="342900" indent="-342900">
              <a:spcBef>
                <a:spcPts val="300"/>
              </a:spcBef>
              <a:buFont typeface="+mj-lt"/>
              <a:buAutoNum type="arabicPeriod"/>
            </a:pPr>
            <a:r>
              <a:rPr lang="fi-FI" sz="1500" b="1" dirty="0">
                <a:solidFill>
                  <a:srgbClr val="3C5916"/>
                </a:solidFill>
              </a:rPr>
              <a:t>Voit pyytää puheenvuoroa tai  puhutella muita suoraan ja kysyä kysymyksiä. Jaan teille aluksi puheenvuoroja. </a:t>
            </a:r>
          </a:p>
          <a:p>
            <a:pPr marL="342900" indent="-342900">
              <a:spcBef>
                <a:spcPts val="300"/>
              </a:spcBef>
              <a:buFont typeface="+mj-lt"/>
              <a:buAutoNum type="arabicPeriod"/>
            </a:pPr>
            <a:r>
              <a:rPr lang="fi-FI" sz="1500" b="1" dirty="0">
                <a:solidFill>
                  <a:srgbClr val="3C5916"/>
                </a:solidFill>
              </a:rPr>
              <a:t>Keskitytään tähän hetkeen. Ei katsota keskustelun aikana puhelinta tai läppäriä. Puhutaan kunnioittavasti toisista ihmisistä, vaikka olisimmekin eri mieltä heidän kanssaan. </a:t>
            </a:r>
          </a:p>
          <a:p>
            <a:pPr marL="342900" indent="-342900" fontAlgn="auto">
              <a:spcBef>
                <a:spcPts val="300"/>
              </a:spcBef>
              <a:spcAft>
                <a:spcPts val="0"/>
              </a:spcAft>
              <a:buFont typeface="+mj-lt"/>
              <a:buAutoNum type="arabicPeriod"/>
            </a:pPr>
            <a:r>
              <a:rPr lang="fi-FI" sz="1500" b="1" dirty="0">
                <a:solidFill>
                  <a:srgbClr val="3C5916"/>
                </a:solidFill>
              </a:rPr>
              <a:t>Dialogin on tarkoitus olla tilanne, jossa voidaan myös tutkia esiin nousevia ristiriitoja. Asioista ei tarvitse olla samaa mieltä. Eri näkökulmat rikastuttavat keskustelua ja auttavat meitä ymmärtämään paremmin dialogin aihetta.</a:t>
            </a:r>
          </a:p>
          <a:p>
            <a:pPr marL="0" indent="0" fontAlgn="auto">
              <a:spcBef>
                <a:spcPts val="30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Jatkuu seuraavalla sivulla… </a:t>
            </a:r>
          </a:p>
        </p:txBody>
      </p:sp>
    </p:spTree>
    <p:extLst>
      <p:ext uri="{BB962C8B-B14F-4D97-AF65-F5344CB8AC3E}">
        <p14:creationId xmlns:p14="http://schemas.microsoft.com/office/powerpoint/2010/main" val="28512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62327A35-2B83-29AC-158D-1535C048CA65}"/>
              </a:ext>
            </a:extLst>
          </p:cNvPr>
          <p:cNvSpPr txBox="1">
            <a:spLocks/>
          </p:cNvSpPr>
          <p:nvPr/>
        </p:nvSpPr>
        <p:spPr>
          <a:xfrm>
            <a:off x="203328" y="123874"/>
            <a:ext cx="5311739" cy="6544054"/>
          </a:xfrm>
          <a:prstGeom prst="rect">
            <a:avLst/>
          </a:prstGeom>
          <a:solidFill>
            <a:srgbClr val="F4E6DA"/>
          </a:solidFill>
          <a:ln>
            <a:solidFill>
              <a:srgbClr val="F4E6DA"/>
            </a:solidFill>
          </a:ln>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Bef>
                <a:spcPts val="600"/>
              </a:spcBef>
              <a:spcAft>
                <a:spcPts val="600"/>
              </a:spcAft>
              <a:buNone/>
            </a:pPr>
            <a:r>
              <a:rPr lang="fi-FI" sz="1500" b="1" dirty="0">
                <a:solidFill>
                  <a:srgbClr val="3C5916"/>
                </a:solidFill>
              </a:rPr>
              <a:t>5		12.05		</a:t>
            </a:r>
            <a:r>
              <a:rPr lang="fi-FI" sz="1800" b="1" dirty="0">
                <a:solidFill>
                  <a:srgbClr val="3C5916"/>
                </a:solidFill>
              </a:rPr>
              <a:t>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D034301B-A148-96D5-493C-5C6E56D39D54}"/>
              </a:ext>
            </a:extLst>
          </p:cNvPr>
          <p:cNvSpPr txBox="1">
            <a:spLocks/>
          </p:cNvSpPr>
          <p:nvPr/>
        </p:nvSpPr>
        <p:spPr>
          <a:xfrm>
            <a:off x="5718395" y="123873"/>
            <a:ext cx="5515067"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Pelisäännöt ja luottamus (2/2)</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Sovitaan nyt keskustelun luottamuksellisuudesta. Toiveena on, että jatkatte nyt käynnistyvää keskustelua tämän tilaisuuden jälkeenkin ja toivon, että jatkatte sitä niin ettei kommenteista tai sitaateista voi tunnistaa ketään yksittäistä keskustelijaa. Sopiiko tämä kaikille?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i="1" dirty="0">
                <a:solidFill>
                  <a:srgbClr val="3C5916"/>
                </a:solidFill>
              </a:rPr>
              <a:t>Kuittaus tähän kaikilta. </a:t>
            </a:r>
          </a:p>
        </p:txBody>
      </p:sp>
    </p:spTree>
    <p:extLst>
      <p:ext uri="{BB962C8B-B14F-4D97-AF65-F5344CB8AC3E}">
        <p14:creationId xmlns:p14="http://schemas.microsoft.com/office/powerpoint/2010/main" val="311924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6C387527-EBAD-016F-2BF9-76C63C0B1437}"/>
              </a:ext>
            </a:extLst>
          </p:cNvPr>
          <p:cNvSpPr txBox="1">
            <a:spLocks/>
          </p:cNvSpPr>
          <p:nvPr/>
        </p:nvSpPr>
        <p:spPr>
          <a:xfrm>
            <a:off x="203328" y="123874"/>
            <a:ext cx="5311739"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Bef>
                <a:spcPts val="600"/>
              </a:spcBef>
              <a:spcAft>
                <a:spcPts val="600"/>
              </a:spcAft>
              <a:buNone/>
            </a:pPr>
            <a:r>
              <a:rPr lang="fi-FI" sz="1500" b="1" dirty="0">
                <a:solidFill>
                  <a:srgbClr val="3C5916"/>
                </a:solidFill>
              </a:rPr>
              <a:t>3		12.10		</a:t>
            </a:r>
            <a:r>
              <a:rPr lang="fi-FI" sz="1800" b="1" dirty="0">
                <a:solidFill>
                  <a:srgbClr val="3C5916"/>
                </a:solidFill>
              </a:rPr>
              <a:t>Esittäytyminen</a:t>
            </a:r>
            <a:r>
              <a:rPr lang="fi-FI" sz="1500" b="1" dirty="0">
                <a:solidFill>
                  <a:srgbClr val="3C5916"/>
                </a:solidFill>
              </a:rPr>
              <a:t> </a:t>
            </a:r>
          </a:p>
          <a:p>
            <a:pPr marL="0" indent="0" fontAlgn="auto">
              <a:spcAft>
                <a:spcPts val="0"/>
              </a:spcAft>
              <a:buNone/>
            </a:pPr>
            <a:r>
              <a:rPr lang="fi-FI" sz="1500" b="1" dirty="0"/>
              <a:t>5 		12.13</a:t>
            </a:r>
            <a:r>
              <a:rPr lang="fi-FI" sz="1500" dirty="0"/>
              <a:t>		Alustus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B865C8C0-3D93-87A1-8DC6-5EBFD16F5E2B}"/>
              </a:ext>
            </a:extLst>
          </p:cNvPr>
          <p:cNvSpPr txBox="1">
            <a:spLocks/>
          </p:cNvSpPr>
          <p:nvPr/>
        </p:nvSpPr>
        <p:spPr>
          <a:xfrm>
            <a:off x="5693998" y="123873"/>
            <a:ext cx="5458409"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Esittäytyminen</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Tehdään nyt tiivis esittäytymiskierros. Nimi ja mistä olet riittää. (</a:t>
            </a:r>
            <a:r>
              <a:rPr lang="fi-FI" sz="1500" i="1" dirty="0">
                <a:solidFill>
                  <a:srgbClr val="3C5916"/>
                </a:solidFill>
              </a:rPr>
              <a:t>Voit sanoa: </a:t>
            </a:r>
            <a:r>
              <a:rPr lang="fi-FI" sz="1500" dirty="0">
                <a:solidFill>
                  <a:srgbClr val="3C5916"/>
                </a:solidFill>
              </a:rPr>
              <a:t>Ei käytetä tähän kuin hetki niin ehdimme kunnolla keskustella varsinaisesta aiheesta.) </a:t>
            </a:r>
          </a:p>
          <a:p>
            <a:pPr marL="0" indent="0" fontAlgn="auto">
              <a:spcBef>
                <a:spcPts val="0"/>
              </a:spcBef>
              <a:spcAft>
                <a:spcPts val="0"/>
              </a:spcAft>
              <a:buNone/>
            </a:pPr>
            <a:endParaRPr lang="fi-FI" sz="1500" dirty="0">
              <a:solidFill>
                <a:srgbClr val="3C5916"/>
              </a:solidFill>
            </a:endParaRPr>
          </a:p>
          <a:p>
            <a:pPr marL="0" indent="0" fontAlgn="auto">
              <a:spcBef>
                <a:spcPts val="0"/>
              </a:spcBef>
              <a:spcAft>
                <a:spcPts val="0"/>
              </a:spcAft>
              <a:buNone/>
            </a:pPr>
            <a:r>
              <a:rPr lang="fi-FI" sz="1500" dirty="0">
                <a:solidFill>
                  <a:srgbClr val="3C5916"/>
                </a:solidFill>
              </a:rPr>
              <a:t>Aloitetaan tästä, ole hyvä.</a:t>
            </a:r>
          </a:p>
        </p:txBody>
      </p:sp>
    </p:spTree>
    <p:extLst>
      <p:ext uri="{BB962C8B-B14F-4D97-AF65-F5344CB8AC3E}">
        <p14:creationId xmlns:p14="http://schemas.microsoft.com/office/powerpoint/2010/main" val="65097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C21BAAD3-D4B1-7784-968E-685A6EFCEEA2}"/>
              </a:ext>
            </a:extLst>
          </p:cNvPr>
          <p:cNvSpPr txBox="1">
            <a:spLocks/>
          </p:cNvSpPr>
          <p:nvPr/>
        </p:nvSpPr>
        <p:spPr>
          <a:xfrm>
            <a:off x="203328" y="123874"/>
            <a:ext cx="5196807"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Bef>
                <a:spcPts val="600"/>
              </a:spcBef>
              <a:spcAft>
                <a:spcPts val="600"/>
              </a:spcAft>
              <a:buNone/>
            </a:pPr>
            <a:r>
              <a:rPr lang="fi-FI" sz="1500" b="1" dirty="0">
                <a:solidFill>
                  <a:srgbClr val="3C5916"/>
                </a:solidFill>
              </a:rPr>
              <a:t>5 		12.13		</a:t>
            </a:r>
            <a:r>
              <a:rPr lang="fi-FI" sz="1800" b="1" dirty="0">
                <a:solidFill>
                  <a:srgbClr val="3C5916"/>
                </a:solidFill>
              </a:rPr>
              <a:t>Alustus</a:t>
            </a:r>
            <a:r>
              <a:rPr lang="fi-FI" sz="1500" b="1" dirty="0">
                <a:solidFill>
                  <a:srgbClr val="3C5916"/>
                </a:solidFill>
              </a:rPr>
              <a:t> </a:t>
            </a:r>
          </a:p>
          <a:p>
            <a:pPr marL="0" indent="0" fontAlgn="auto">
              <a:spcAft>
                <a:spcPts val="0"/>
              </a:spcAft>
              <a:buNone/>
            </a:pPr>
            <a:r>
              <a:rPr lang="fi-FI" sz="1500" b="1" dirty="0"/>
              <a:t>46 		12.18	</a:t>
            </a:r>
            <a:r>
              <a:rPr lang="fi-FI" sz="1500" dirty="0"/>
              <a:t>	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F0DB05CA-233D-2DFD-2455-7FB65CD1FB46}"/>
              </a:ext>
            </a:extLst>
          </p:cNvPr>
          <p:cNvSpPr txBox="1">
            <a:spLocks/>
          </p:cNvSpPr>
          <p:nvPr/>
        </p:nvSpPr>
        <p:spPr>
          <a:xfrm>
            <a:off x="5603463" y="123873"/>
            <a:ext cx="5458409"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dirty="0"/>
          </a:p>
          <a:p>
            <a:pPr marL="0" indent="0" fontAlgn="auto">
              <a:spcBef>
                <a:spcPts val="0"/>
              </a:spcBef>
              <a:spcAft>
                <a:spcPts val="0"/>
              </a:spcAft>
              <a:buNone/>
            </a:pPr>
            <a:r>
              <a:rPr lang="fi-FI" sz="1800" b="1" dirty="0">
                <a:solidFill>
                  <a:srgbClr val="3C5916"/>
                </a:solidFill>
                <a:latin typeface="+mj-lt"/>
              </a:rPr>
              <a:t>Alustus</a:t>
            </a:r>
            <a:endParaRPr lang="fi-FI" sz="1800" i="1">
              <a:solidFill>
                <a:srgbClr val="3C5916"/>
              </a:solidFill>
              <a:latin typeface="+mj-lt"/>
            </a:endParaRPr>
          </a:p>
          <a:p>
            <a:pPr marL="0" indent="0" fontAlgn="auto">
              <a:spcBef>
                <a:spcPts val="0"/>
              </a:spcBef>
              <a:spcAft>
                <a:spcPts val="0"/>
              </a:spcAft>
              <a:buNone/>
            </a:pPr>
            <a:endParaRPr lang="fi-FI" sz="1500" i="1" dirty="0">
              <a:solidFill>
                <a:srgbClr val="3C5916"/>
              </a:solidFill>
            </a:endParaRPr>
          </a:p>
          <a:p>
            <a:pPr marL="0" indent="0">
              <a:spcBef>
                <a:spcPts val="0"/>
              </a:spcBef>
              <a:buNone/>
            </a:pPr>
            <a:r>
              <a:rPr lang="fi-FI" sz="1500" i="1" err="1">
                <a:solidFill>
                  <a:srgbClr val="3C5916"/>
                </a:solidFill>
              </a:rPr>
              <a:t>Hyödynnä</a:t>
            </a:r>
            <a:r>
              <a:rPr lang="fi-FI" sz="1500" i="1" dirty="0">
                <a:solidFill>
                  <a:srgbClr val="3C5916"/>
                </a:solidFill>
              </a:rPr>
              <a:t> alustukseen joko valmiita alustusmateriaaleja tai alustusvideota. </a:t>
            </a:r>
          </a:p>
          <a:p>
            <a:pPr marL="0" indent="0" fontAlgn="auto">
              <a:spcBef>
                <a:spcPts val="0"/>
              </a:spcBef>
              <a:spcAft>
                <a:spcPts val="0"/>
              </a:spcAft>
              <a:buNone/>
            </a:pPr>
            <a:endParaRPr lang="fi-FI" sz="1500" dirty="0">
              <a:solidFill>
                <a:srgbClr val="3C5916"/>
              </a:solidFill>
            </a:endParaRPr>
          </a:p>
          <a:p>
            <a:pPr marL="0" indent="0">
              <a:lnSpc>
                <a:spcPct val="115000"/>
              </a:lnSpc>
              <a:spcBef>
                <a:spcPts val="0"/>
              </a:spcBef>
              <a:buSzPts val="1100"/>
              <a:buNone/>
            </a:pPr>
            <a:r>
              <a:rPr lang="fi-FI" sz="1600" b="1" dirty="0">
                <a:solidFill>
                  <a:srgbClr val="3C5916"/>
                </a:solidFill>
              </a:rPr>
              <a:t>Lähdetään liikkeelle virittäytymällä aiheeseen seuraavan videon/musiikin/tekstin avulla.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Voit alustaa aihetta myös itse. Voit </a:t>
            </a:r>
            <a:r>
              <a:rPr lang="fi-FI" sz="1500" i="1" err="1">
                <a:solidFill>
                  <a:srgbClr val="3C5916"/>
                </a:solidFill>
              </a:rPr>
              <a:t>hyödyntää</a:t>
            </a:r>
            <a:r>
              <a:rPr lang="fi-FI" sz="1500" i="1" dirty="0">
                <a:solidFill>
                  <a:srgbClr val="3C5916"/>
                </a:solidFill>
              </a:rPr>
              <a:t> alustuksessa ajankohtaista uutista, artikkelia, tilannekuvaa, kokemusta tai tutkimusta tai muuta aiheeseen liittyvää materiaalia, joka sopii osallistujaryhmällesi ja virittää keskustelun sen avulla. </a:t>
            </a:r>
            <a:r>
              <a:rPr lang="fi-FI" sz="1500" i="1" dirty="0">
                <a:solidFill>
                  <a:srgbClr val="3C5916"/>
                </a:solidFill>
                <a:hlinkClick r:id="rId2">
                  <a:extLst>
                    <a:ext uri="{A12FA001-AC4F-418D-AE19-62706E023703}">
                      <ahyp:hlinkClr xmlns:ahyp="http://schemas.microsoft.com/office/drawing/2018/hyperlinkcolor" val="tx"/>
                    </a:ext>
                  </a:extLst>
                </a:hlinkClick>
              </a:rPr>
              <a:t>Luottamuksellisten metsädialogien yhteenveto </a:t>
            </a:r>
            <a:r>
              <a:rPr lang="fi-FI" sz="1500" i="1" dirty="0">
                <a:solidFill>
                  <a:srgbClr val="3C5916"/>
                </a:solidFill>
              </a:rPr>
              <a:t>tarjoaa myös mielenkiintoista taustamateriaalia. </a:t>
            </a:r>
          </a:p>
        </p:txBody>
      </p:sp>
    </p:spTree>
    <p:extLst>
      <p:ext uri="{BB962C8B-B14F-4D97-AF65-F5344CB8AC3E}">
        <p14:creationId xmlns:p14="http://schemas.microsoft.com/office/powerpoint/2010/main" val="372714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2D8E1154-8483-9EEE-24A4-08617B6EB902}"/>
              </a:ext>
            </a:extLst>
          </p:cNvPr>
          <p:cNvSpPr txBox="1">
            <a:spLocks/>
          </p:cNvSpPr>
          <p:nvPr/>
        </p:nvSpPr>
        <p:spPr>
          <a:xfrm>
            <a:off x="203329" y="123874"/>
            <a:ext cx="5196806" cy="6544054"/>
          </a:xfrm>
          <a:prstGeom prst="rect">
            <a:avLst/>
          </a:prstGeom>
          <a:solidFill>
            <a:srgbClr val="F4E6DA"/>
          </a:solidFill>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endParaRPr lang="fi-FI" sz="1500" i="1" dirty="0"/>
          </a:p>
          <a:p>
            <a:pPr marL="0" indent="0" fontAlgn="auto">
              <a:spcAft>
                <a:spcPts val="0"/>
              </a:spcAft>
              <a:buNone/>
            </a:pPr>
            <a:r>
              <a:rPr lang="fi-FI" sz="1500" i="1" dirty="0"/>
              <a:t>Minuutit	Kellonaika	Osio</a:t>
            </a:r>
          </a:p>
          <a:p>
            <a:pPr marL="0" indent="0" fontAlgn="auto">
              <a:spcAft>
                <a:spcPts val="0"/>
              </a:spcAft>
              <a:buNone/>
            </a:pPr>
            <a:r>
              <a:rPr lang="fi-FI" sz="1500" b="1" dirty="0"/>
              <a:t>5 		12.00</a:t>
            </a:r>
            <a:r>
              <a:rPr lang="fi-FI" sz="1500" dirty="0"/>
              <a:t>	</a:t>
            </a:r>
            <a:r>
              <a:rPr lang="fi-FI" sz="1500" b="1" dirty="0"/>
              <a:t>	</a:t>
            </a:r>
            <a:r>
              <a:rPr lang="fi-FI" sz="1500" dirty="0"/>
              <a:t>Aloitus </a:t>
            </a:r>
          </a:p>
          <a:p>
            <a:pPr marL="0" indent="0" fontAlgn="auto">
              <a:spcAft>
                <a:spcPts val="0"/>
              </a:spcAft>
              <a:buNone/>
            </a:pPr>
            <a:r>
              <a:rPr lang="fi-FI" sz="1500" b="1" dirty="0"/>
              <a:t>5		12.05</a:t>
            </a:r>
            <a:r>
              <a:rPr lang="fi-FI" sz="1500" dirty="0"/>
              <a:t>		Pelisäännöt ja luottamus </a:t>
            </a:r>
          </a:p>
          <a:p>
            <a:pPr marL="0" indent="0" fontAlgn="auto">
              <a:spcAft>
                <a:spcPts val="0"/>
              </a:spcAft>
              <a:buNone/>
            </a:pPr>
            <a:r>
              <a:rPr lang="fi-FI" sz="1500" b="1" dirty="0"/>
              <a:t>3		12.10</a:t>
            </a:r>
            <a:r>
              <a:rPr lang="fi-FI" sz="1500" dirty="0"/>
              <a:t>		Esittäytyminen </a:t>
            </a:r>
          </a:p>
          <a:p>
            <a:pPr marL="0" indent="0" fontAlgn="auto">
              <a:spcAft>
                <a:spcPts val="0"/>
              </a:spcAft>
              <a:buNone/>
            </a:pPr>
            <a:r>
              <a:rPr lang="fi-FI" sz="1500" b="1" dirty="0"/>
              <a:t>5 		12.13</a:t>
            </a:r>
            <a:r>
              <a:rPr lang="fi-FI" sz="1500" dirty="0"/>
              <a:t>		Alustus </a:t>
            </a:r>
          </a:p>
          <a:p>
            <a:pPr marL="0" indent="0">
              <a:spcBef>
                <a:spcPts val="600"/>
              </a:spcBef>
              <a:spcAft>
                <a:spcPts val="600"/>
              </a:spcAft>
              <a:buNone/>
            </a:pPr>
            <a:r>
              <a:rPr lang="fi-FI" sz="1500" b="1" dirty="0">
                <a:solidFill>
                  <a:srgbClr val="3C5916"/>
                </a:solidFill>
              </a:rPr>
              <a:t>46 		12.18		</a:t>
            </a:r>
            <a:r>
              <a:rPr lang="fi-FI" sz="1800" b="1" dirty="0">
                <a:solidFill>
                  <a:srgbClr val="3C5916"/>
                </a:solidFill>
              </a:rPr>
              <a:t>Yhteinen keskustelu </a:t>
            </a:r>
          </a:p>
          <a:p>
            <a:pPr marL="0" indent="0" fontAlgn="auto">
              <a:spcAft>
                <a:spcPts val="0"/>
              </a:spcAft>
              <a:buNone/>
            </a:pPr>
            <a:r>
              <a:rPr lang="fi-FI" sz="1500" b="1" dirty="0"/>
              <a:t>40		13.04	</a:t>
            </a:r>
            <a:r>
              <a:rPr lang="fi-FI" sz="1500" dirty="0"/>
              <a:t>	Keskustelun syventäminen  </a:t>
            </a:r>
          </a:p>
          <a:p>
            <a:pPr marL="0" indent="0" fontAlgn="auto">
              <a:spcAft>
                <a:spcPts val="0"/>
              </a:spcAft>
              <a:buNone/>
            </a:pPr>
            <a:r>
              <a:rPr lang="fi-FI" sz="1500" b="1" dirty="0"/>
              <a:t>4 		13.44</a:t>
            </a:r>
            <a:r>
              <a:rPr lang="fi-FI" sz="1500" dirty="0"/>
              <a:t>		Yhteenvetoa yksin </a:t>
            </a:r>
          </a:p>
          <a:p>
            <a:pPr marL="0" indent="0" fontAlgn="auto">
              <a:spcAft>
                <a:spcPts val="0"/>
              </a:spcAft>
              <a:buNone/>
            </a:pPr>
            <a:r>
              <a:rPr lang="fi-FI" sz="1500" b="1" dirty="0"/>
              <a:t>10		13.48	</a:t>
            </a:r>
            <a:r>
              <a:rPr lang="fi-FI" sz="1500" dirty="0"/>
              <a:t>	Lyhyt purku </a:t>
            </a:r>
          </a:p>
          <a:p>
            <a:pPr marL="0" indent="0" fontAlgn="auto">
              <a:spcAft>
                <a:spcPts val="0"/>
              </a:spcAft>
              <a:buNone/>
            </a:pPr>
            <a:r>
              <a:rPr lang="fi-FI" sz="1500" b="1" dirty="0"/>
              <a:t>2		13.58	</a:t>
            </a:r>
            <a:r>
              <a:rPr lang="fi-FI" sz="1500" dirty="0"/>
              <a:t>	Kiitos </a:t>
            </a:r>
          </a:p>
          <a:p>
            <a:pPr marL="0" indent="0" fontAlgn="auto">
              <a:spcAft>
                <a:spcPts val="0"/>
              </a:spcAft>
              <a:buNone/>
            </a:pPr>
            <a:r>
              <a:rPr lang="fi-FI" sz="1500" b="1" dirty="0"/>
              <a:t>0		14.00  		</a:t>
            </a:r>
            <a:r>
              <a:rPr lang="fi-FI" sz="1500" dirty="0"/>
              <a:t>Lopetus </a:t>
            </a:r>
          </a:p>
          <a:p>
            <a:pPr marL="0" indent="0" fontAlgn="auto">
              <a:spcAft>
                <a:spcPts val="0"/>
              </a:spcAft>
              <a:buNone/>
            </a:pPr>
            <a:endParaRPr lang="fi-FI" sz="1500" dirty="0"/>
          </a:p>
          <a:p>
            <a:pPr marL="0" indent="0" fontAlgn="auto">
              <a:spcBef>
                <a:spcPts val="0"/>
              </a:spcBef>
              <a:spcAft>
                <a:spcPts val="0"/>
              </a:spcAft>
              <a:buNone/>
            </a:pPr>
            <a:r>
              <a:rPr lang="fi-FI" sz="1500" dirty="0"/>
              <a:t>Perusfontti - sano esimerkiksi näin </a:t>
            </a:r>
          </a:p>
          <a:p>
            <a:pPr marL="0" indent="0" fontAlgn="auto">
              <a:spcBef>
                <a:spcPts val="0"/>
              </a:spcBef>
              <a:spcAft>
                <a:spcPts val="0"/>
              </a:spcAft>
              <a:buNone/>
            </a:pPr>
            <a:r>
              <a:rPr lang="fi-FI" sz="1500" i="1" dirty="0"/>
              <a:t>Kursivoitu fontti - vetäjälle apua keskusteluun </a:t>
            </a:r>
          </a:p>
          <a:p>
            <a:pPr marL="0" indent="0" fontAlgn="auto">
              <a:spcBef>
                <a:spcPts val="0"/>
              </a:spcBef>
              <a:spcAft>
                <a:spcPts val="0"/>
              </a:spcAft>
              <a:buNone/>
            </a:pPr>
            <a:r>
              <a:rPr lang="fi-FI" sz="1500" b="1" dirty="0"/>
              <a:t>Lihavoituna</a:t>
            </a:r>
            <a:r>
              <a:rPr lang="fi-FI" sz="1500" dirty="0"/>
              <a:t> - Muuta tarpeen mukaan </a:t>
            </a:r>
          </a:p>
          <a:p>
            <a:pPr marL="0" indent="0" fontAlgn="auto">
              <a:spcAft>
                <a:spcPts val="0"/>
              </a:spcAft>
              <a:buNone/>
            </a:pPr>
            <a:endParaRPr lang="fi-FI" sz="1500" dirty="0"/>
          </a:p>
        </p:txBody>
      </p:sp>
      <p:sp>
        <p:nvSpPr>
          <p:cNvPr id="3" name="Tekstin paikkamerkki 4">
            <a:extLst>
              <a:ext uri="{FF2B5EF4-FFF2-40B4-BE49-F238E27FC236}">
                <a16:creationId xmlns:a16="http://schemas.microsoft.com/office/drawing/2014/main" id="{86878F03-26D7-6129-CA6E-D9FDCAB54F92}"/>
              </a:ext>
            </a:extLst>
          </p:cNvPr>
          <p:cNvSpPr txBox="1">
            <a:spLocks/>
          </p:cNvSpPr>
          <p:nvPr/>
        </p:nvSpPr>
        <p:spPr>
          <a:xfrm>
            <a:off x="5603464" y="123873"/>
            <a:ext cx="5400135" cy="6615973"/>
          </a:xfrm>
          <a:prstGeom prst="rect">
            <a:avLst/>
          </a:prstGeom>
        </p:spPr>
        <p:txBody>
          <a:bodyPr lIns="91440" tIns="45720" rIns="91440" bIns="45720" anchor="t"/>
          <a:lst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spcBef>
                <a:spcPts val="0"/>
              </a:spcBef>
              <a:spcAft>
                <a:spcPts val="0"/>
              </a:spcAft>
              <a:buNone/>
            </a:pPr>
            <a:endParaRPr lang="fi-FI" sz="1500" b="1" dirty="0"/>
          </a:p>
          <a:p>
            <a:pPr marL="0" indent="0" fontAlgn="auto">
              <a:spcBef>
                <a:spcPts val="0"/>
              </a:spcBef>
              <a:spcAft>
                <a:spcPts val="0"/>
              </a:spcAft>
              <a:buNone/>
            </a:pPr>
            <a:r>
              <a:rPr lang="fi-FI" sz="1800" b="1" dirty="0">
                <a:solidFill>
                  <a:srgbClr val="3C5916"/>
                </a:solidFill>
                <a:latin typeface="+mj-lt"/>
              </a:rPr>
              <a:t>Käynnistys pariporinana (1/2)</a:t>
            </a:r>
            <a:endParaRPr lang="fi-FI" sz="1800">
              <a:solidFill>
                <a:srgbClr val="3C5916"/>
              </a:solidFill>
              <a:latin typeface="+mj-lt"/>
            </a:endParaRP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dirty="0">
                <a:solidFill>
                  <a:srgbClr val="3C5916"/>
                </a:solidFill>
              </a:rPr>
              <a:t>Jaa ryhmä pareihin/kolmikkoihin. Kerro selkeästi, kuka on pari kenenkin kanssa. Jos ryhmässä on vain kolme henkilöä, voitte käsitellä ensimmäiset ajatukset koko ryhmän kesken. Voit aloittaa virittäytymisen ilman materiaalia suoraan pariporinalla. </a:t>
            </a:r>
          </a:p>
          <a:p>
            <a:pPr marL="0" indent="0">
              <a:spcBef>
                <a:spcPts val="0"/>
              </a:spcBef>
              <a:buNone/>
            </a:pPr>
            <a:endParaRPr lang="fi-FI" sz="1500" i="1" dirty="0">
              <a:solidFill>
                <a:srgbClr val="3C5916"/>
              </a:solidFill>
            </a:endParaRPr>
          </a:p>
          <a:p>
            <a:pPr marL="0" indent="0">
              <a:spcBef>
                <a:spcPts val="0"/>
              </a:spcBef>
              <a:buNone/>
            </a:pPr>
            <a:r>
              <a:rPr lang="fi-FI" sz="1500" dirty="0">
                <a:solidFill>
                  <a:srgbClr val="3C5916"/>
                </a:solidFill>
              </a:rPr>
              <a:t>Aloitetaan keskustelu pari/kolmikkokeskusteluilla. </a:t>
            </a:r>
          </a:p>
          <a:p>
            <a:pPr marL="0" indent="0">
              <a:spcBef>
                <a:spcPts val="0"/>
              </a:spcBef>
              <a:buNone/>
            </a:pPr>
            <a:endParaRPr lang="fi-FI" sz="1500" dirty="0">
              <a:solidFill>
                <a:srgbClr val="3C5916"/>
              </a:solidFill>
            </a:endParaRPr>
          </a:p>
          <a:p>
            <a:pPr marL="0" indent="0">
              <a:spcBef>
                <a:spcPts val="0"/>
              </a:spcBef>
              <a:buNone/>
            </a:pPr>
            <a:r>
              <a:rPr lang="fi-FI" sz="1500" i="1" u="sng" dirty="0">
                <a:solidFill>
                  <a:srgbClr val="3C5916"/>
                </a:solidFill>
              </a:rPr>
              <a:t>Aloituskysymys</a:t>
            </a:r>
            <a:r>
              <a:rPr lang="fi-FI" sz="1500" dirty="0">
                <a:solidFill>
                  <a:srgbClr val="3C5916"/>
                </a:solidFill>
              </a:rPr>
              <a:t>: </a:t>
            </a:r>
            <a:r>
              <a:rPr lang="fi-FI" sz="1500" b="1" dirty="0">
                <a:solidFill>
                  <a:srgbClr val="3C5916"/>
                </a:solidFill>
              </a:rPr>
              <a:t>Kertokaa toisillenne mitä omakohtaisia kokemuksia alustus herättää, kun mietit mitä metsä sinulle merkitsee? </a:t>
            </a:r>
          </a:p>
          <a:p>
            <a:pPr marL="0" indent="0" fontAlgn="auto">
              <a:spcBef>
                <a:spcPts val="0"/>
              </a:spcBef>
              <a:spcAft>
                <a:spcPts val="0"/>
              </a:spcAft>
              <a:buNone/>
            </a:pPr>
            <a:endParaRPr lang="fi-FI" sz="1500" dirty="0">
              <a:solidFill>
                <a:srgbClr val="3C5916"/>
              </a:solidFill>
            </a:endParaRPr>
          </a:p>
          <a:p>
            <a:pPr marL="0" indent="0">
              <a:spcBef>
                <a:spcPts val="0"/>
              </a:spcBef>
              <a:buNone/>
            </a:pPr>
            <a:r>
              <a:rPr lang="fi-FI" sz="1500" i="1" u="sng" dirty="0">
                <a:solidFill>
                  <a:srgbClr val="3C5916"/>
                </a:solidFill>
              </a:rPr>
              <a:t>Vaihtoehtoinen aloituskysymys</a:t>
            </a:r>
            <a:r>
              <a:rPr lang="fi-FI" sz="1500" i="1" dirty="0">
                <a:solidFill>
                  <a:srgbClr val="3C5916"/>
                </a:solidFill>
              </a:rPr>
              <a:t>: </a:t>
            </a:r>
            <a:r>
              <a:rPr lang="fi-FI" sz="1500" b="1" dirty="0">
                <a:solidFill>
                  <a:srgbClr val="3C5916"/>
                </a:solidFill>
              </a:rPr>
              <a:t>Kertokaa toisillenne mitä asioita metsä sinulle merkitsee? Se voi olla mitä vain: metsässä vaeltamista, kuvia, luontodokumentti, koti, kaupunkimetsää, eläimiä, kasveja, hyvinvointia, taloutta, työtä, arvoja tai jotain ihan muuta. Pyritään saamaan mahdollisimman monipuolisesti esiin mitä metsä kullekin meistä merkitsee. </a:t>
            </a:r>
          </a:p>
          <a:p>
            <a:pPr marL="0" indent="0">
              <a:spcBef>
                <a:spcPts val="0"/>
              </a:spcBef>
              <a:buNone/>
            </a:pPr>
            <a:endParaRPr lang="fi-FI" sz="1500" b="1" dirty="0">
              <a:solidFill>
                <a:srgbClr val="3C5916"/>
              </a:solidFill>
            </a:endParaRPr>
          </a:p>
          <a:p>
            <a:pPr marL="0" indent="0">
              <a:spcBef>
                <a:spcPts val="0"/>
              </a:spcBef>
              <a:buNone/>
            </a:pPr>
            <a:r>
              <a:rPr lang="fi-FI" sz="1500" dirty="0">
                <a:solidFill>
                  <a:srgbClr val="3C5916"/>
                </a:solidFill>
              </a:rPr>
              <a:t>Pitäkää huoli, että molemmat pääsevät ääneen. Aikaa on kolme minuuttia. Voitte aloittaa … Nyt on aika lopettaa.</a:t>
            </a:r>
          </a:p>
        </p:txBody>
      </p:sp>
    </p:spTree>
    <p:extLst>
      <p:ext uri="{BB962C8B-B14F-4D97-AF65-F5344CB8AC3E}">
        <p14:creationId xmlns:p14="http://schemas.microsoft.com/office/powerpoint/2010/main" val="43447649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157F1AE9DD64BAF6332CBDB30C4A1" ma:contentTypeVersion="13" ma:contentTypeDescription="Create a new document." ma:contentTypeScope="" ma:versionID="9bf25cf150ed6db47a28492fa1875937">
  <xsd:schema xmlns:xsd="http://www.w3.org/2001/XMLSchema" xmlns:xs="http://www.w3.org/2001/XMLSchema" xmlns:p="http://schemas.microsoft.com/office/2006/metadata/properties" xmlns:ns2="ff7aa24c-c63e-4bcd-b77c-4c919f05eeb6" xmlns:ns3="40ac2734-d9c3-4f30-b722-d24bfad9375b" targetNamespace="http://schemas.microsoft.com/office/2006/metadata/properties" ma:root="true" ma:fieldsID="b937b4b92cb10222ac7c2ca7685f3cc7" ns2:_="" ns3:_="">
    <xsd:import namespace="ff7aa24c-c63e-4bcd-b77c-4c919f05eeb6"/>
    <xsd:import namespace="40ac2734-d9c3-4f30-b722-d24bfad9375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aa24c-c63e-4bcd-b77c-4c919f05e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63124e-4f02-48ad-a70e-aa9101a1bda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ac2734-d9c3-4f30-b722-d24bfad9375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df87b28-1f33-4fc1-87f8-42a36eae400b}" ma:internalName="TaxCatchAll" ma:showField="CatchAllData" ma:web="40ac2734-d9c3-4f30-b722-d24bfad9375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7aa24c-c63e-4bcd-b77c-4c919f05eeb6">
      <Terms xmlns="http://schemas.microsoft.com/office/infopath/2007/PartnerControls"/>
    </lcf76f155ced4ddcb4097134ff3c332f>
    <TaxCatchAll xmlns="40ac2734-d9c3-4f30-b722-d24bfad937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03A28-9398-44B1-930E-0DA48F29F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aa24c-c63e-4bcd-b77c-4c919f05eeb6"/>
    <ds:schemaRef ds:uri="40ac2734-d9c3-4f30-b722-d24bfad93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750861-70E9-4522-B38E-6297EEEDD78B}">
  <ds:schemaRefs>
    <ds:schemaRef ds:uri="http://schemas.microsoft.com/office/2006/metadata/properties"/>
    <ds:schemaRef ds:uri="http://schemas.microsoft.com/office/infopath/2007/PartnerControls"/>
    <ds:schemaRef ds:uri="ff7aa24c-c63e-4bcd-b77c-4c919f05eeb6"/>
    <ds:schemaRef ds:uri="40ac2734-d9c3-4f30-b722-d24bfad9375b"/>
  </ds:schemaRefs>
</ds:datastoreItem>
</file>

<file path=customXml/itemProps3.xml><?xml version="1.0" encoding="utf-8"?>
<ds:datastoreItem xmlns:ds="http://schemas.openxmlformats.org/officeDocument/2006/customXml" ds:itemID="{2C1B2D48-5BB5-4063-8D26-0573B74CAC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1597</TotalTime>
  <Words>2515</Words>
  <Application>Microsoft Office PowerPoint</Application>
  <PresentationFormat>Widescreen</PresentationFormat>
  <Paragraphs>365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Office-teema</vt:lpstr>
      <vt:lpstr> Käsikirjoitusluonnos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Janne Kareinen</dc:creator>
  <cp:lastModifiedBy>Janne Kareinen</cp:lastModifiedBy>
  <cp:revision>447</cp:revision>
  <dcterms:created xsi:type="dcterms:W3CDTF">2025-01-18T16:07:11Z</dcterms:created>
  <dcterms:modified xsi:type="dcterms:W3CDTF">2025-01-22T15:37:00Z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0x010100E1B157F1AE9DD64BAF6332CBDB30C4A1</vt:lpwstr>
  </property>
  <property fmtid="{D5CDD505-2E9C-101B-9397-08002B2CF9AE}" pid="3" name="MediaServiceImageTags">
    <vt:lpwstr/>
  </property>
</Properties>
</file>